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4" r:id="rId3"/>
    <p:sldId id="266" r:id="rId4"/>
    <p:sldId id="269" r:id="rId5"/>
    <p:sldId id="270" r:id="rId6"/>
    <p:sldId id="271" r:id="rId7"/>
    <p:sldId id="282" r:id="rId8"/>
    <p:sldId id="272" r:id="rId9"/>
    <p:sldId id="267" r:id="rId10"/>
    <p:sldId id="273" r:id="rId11"/>
    <p:sldId id="274" r:id="rId12"/>
    <p:sldId id="283" r:id="rId13"/>
    <p:sldId id="280" r:id="rId14"/>
    <p:sldId id="278" r:id="rId15"/>
    <p:sldId id="279"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4A"/>
    <a:srgbClr val="2A556E"/>
    <a:srgbClr val="FEDD00"/>
    <a:srgbClr val="33536F"/>
    <a:srgbClr val="F4E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51" autoAdjust="0"/>
  </p:normalViewPr>
  <p:slideViewPr>
    <p:cSldViewPr snapToGrid="0">
      <p:cViewPr varScale="1">
        <p:scale>
          <a:sx n="89" d="100"/>
          <a:sy n="89" d="100"/>
        </p:scale>
        <p:origin x="1434" y="78"/>
      </p:cViewPr>
      <p:guideLst/>
    </p:cSldViewPr>
  </p:slideViewPr>
  <p:outlineViewPr>
    <p:cViewPr>
      <p:scale>
        <a:sx n="33" d="100"/>
        <a:sy n="33" d="100"/>
      </p:scale>
      <p:origin x="0" y="-235"/>
    </p:cViewPr>
  </p:outlineViewPr>
  <p:notesTextViewPr>
    <p:cViewPr>
      <p:scale>
        <a:sx n="1" d="1"/>
        <a:sy n="1" d="1"/>
      </p:scale>
      <p:origin x="0" y="0"/>
    </p:cViewPr>
  </p:notesTextViewPr>
  <p:notesViewPr>
    <p:cSldViewPr snapToGrid="0">
      <p:cViewPr varScale="1">
        <p:scale>
          <a:sx n="68" d="100"/>
          <a:sy n="68"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23FA4-0E78-4C83-BE8E-681EF72C427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94DE7B1-7A54-4AD1-BF01-666953E256B0}">
      <dgm:prSet phldrT="[Text]" custT="1"/>
      <dgm:spPr/>
      <dgm:t>
        <a:bodyPr/>
        <a:lstStyle/>
        <a:p>
          <a:pPr>
            <a:spcAft>
              <a:spcPts val="1800"/>
            </a:spcAft>
          </a:pPr>
          <a:r>
            <a:rPr lang="en-US" sz="2800" dirty="0">
              <a:latin typeface="Franklin Gothic Medium Cond" panose="020B0606030402020204" pitchFamily="34" charset="0"/>
            </a:rPr>
            <a:t>Finalize Family Decisions </a:t>
          </a:r>
        </a:p>
        <a:p>
          <a:pPr>
            <a:spcAft>
              <a:spcPct val="35000"/>
            </a:spcAft>
          </a:pPr>
          <a:r>
            <a:rPr lang="en-US" sz="2800" dirty="0">
              <a:latin typeface="Franklin Gothic Medium Cond" panose="020B0606030402020204" pitchFamily="34" charset="0"/>
            </a:rPr>
            <a:t>Leader Recruiting</a:t>
          </a:r>
        </a:p>
      </dgm:t>
    </dgm:pt>
    <dgm:pt modelId="{1E5BAF44-54F6-4293-A07A-3924415CFD52}" type="parTrans" cxnId="{CBD8EB29-91AD-4627-94B7-B933A05359DC}">
      <dgm:prSet/>
      <dgm:spPr/>
      <dgm:t>
        <a:bodyPr/>
        <a:lstStyle/>
        <a:p>
          <a:endParaRPr lang="en-US"/>
        </a:p>
      </dgm:t>
    </dgm:pt>
    <dgm:pt modelId="{BE332F49-9561-427C-B94B-84A72C4C3EC3}" type="sibTrans" cxnId="{CBD8EB29-91AD-4627-94B7-B933A05359DC}">
      <dgm:prSet/>
      <dgm:spPr/>
      <dgm:t>
        <a:bodyPr/>
        <a:lstStyle/>
        <a:p>
          <a:endParaRPr lang="en-US"/>
        </a:p>
      </dgm:t>
    </dgm:pt>
    <dgm:pt modelId="{F9AC10FA-6309-43E6-96E8-8709066D3379}">
      <dgm:prSet phldrT="[Text]" custT="1"/>
      <dgm:spPr/>
      <dgm:t>
        <a:bodyPr/>
        <a:lstStyle/>
        <a:p>
          <a:pPr algn="l"/>
          <a:r>
            <a:rPr lang="en-US" sz="1800" i="0" kern="1200" dirty="0">
              <a:solidFill>
                <a:schemeClr val="tx1"/>
              </a:solidFill>
              <a:latin typeface="Franklin Gothic Medium Cond" panose="020B0606030402020204" pitchFamily="34" charset="0"/>
              <a:ea typeface="+mn-ea"/>
              <a:cs typeface="+mn-cs"/>
            </a:rPr>
            <a:t>Youth Signup and Den Organization … </a:t>
          </a:r>
        </a:p>
        <a:p>
          <a:pPr algn="l"/>
          <a:r>
            <a:rPr lang="en-US" sz="1800" i="0" kern="1200" dirty="0">
              <a:solidFill>
                <a:schemeClr val="tx1"/>
              </a:solidFill>
              <a:latin typeface="Franklin Gothic Medium Cond" panose="020B0606030402020204" pitchFamily="34" charset="0"/>
              <a:ea typeface="+mn-ea"/>
              <a:cs typeface="+mn-cs"/>
            </a:rPr>
            <a:t>… Finish Leader Recruitment and Training</a:t>
          </a:r>
        </a:p>
        <a:p>
          <a:pPr algn="l"/>
          <a:r>
            <a:rPr lang="en-US" sz="1800" i="0" kern="1200" dirty="0">
              <a:solidFill>
                <a:schemeClr val="tx1"/>
              </a:solidFill>
              <a:latin typeface="Franklin Gothic Medium Cond" panose="020B0606030402020204" pitchFamily="34" charset="0"/>
              <a:ea typeface="+mn-ea"/>
              <a:cs typeface="+mn-cs"/>
            </a:rPr>
            <a:t>Do  Adventures!</a:t>
          </a:r>
        </a:p>
      </dgm:t>
    </dgm:pt>
    <dgm:pt modelId="{D18FD1BD-91DB-4EB9-9AE7-CCA51EF38B95}" type="parTrans" cxnId="{3E3E4BB4-7EE9-47A4-A931-6407EEAA8FB4}">
      <dgm:prSet/>
      <dgm:spPr/>
      <dgm:t>
        <a:bodyPr/>
        <a:lstStyle/>
        <a:p>
          <a:endParaRPr lang="en-US"/>
        </a:p>
      </dgm:t>
    </dgm:pt>
    <dgm:pt modelId="{8D8923FB-4A24-45B3-90A4-0A278B30C202}" type="sibTrans" cxnId="{3E3E4BB4-7EE9-47A4-A931-6407EEAA8FB4}">
      <dgm:prSet/>
      <dgm:spPr/>
      <dgm:t>
        <a:bodyPr/>
        <a:lstStyle/>
        <a:p>
          <a:endParaRPr lang="en-US"/>
        </a:p>
      </dgm:t>
    </dgm:pt>
    <dgm:pt modelId="{1A215653-4F52-4B98-9498-7B7D192FA136}">
      <dgm:prSet phldrT="[Text]" custT="1"/>
      <dgm:spPr/>
      <dgm:t>
        <a:bodyPr/>
        <a:lstStyle/>
        <a:p>
          <a:r>
            <a:rPr lang="en-US" sz="2800" kern="1200" dirty="0">
              <a:solidFill>
                <a:schemeClr val="tx1"/>
              </a:solidFill>
              <a:latin typeface="Franklin Gothic Medium Cond" panose="020B0606030402020204" pitchFamily="34" charset="0"/>
              <a:ea typeface="+mn-ea"/>
              <a:cs typeface="+mn-cs"/>
            </a:rPr>
            <a:t>Program</a:t>
          </a:r>
        </a:p>
        <a:p>
          <a:r>
            <a:rPr lang="en-US" sz="2800" kern="1200" dirty="0">
              <a:solidFill>
                <a:schemeClr val="tx1"/>
              </a:solidFill>
              <a:latin typeface="Franklin Gothic Medium Cond" panose="020B0606030402020204" pitchFamily="34" charset="0"/>
              <a:ea typeface="+mn-ea"/>
              <a:cs typeface="+mn-cs"/>
            </a:rPr>
            <a:t>Plan for Crossover</a:t>
          </a:r>
        </a:p>
      </dgm:t>
    </dgm:pt>
    <dgm:pt modelId="{566E41EC-2EA4-4007-B986-DF98BFAF62C0}" type="parTrans" cxnId="{5994B710-E035-4347-A7BA-9DA48AB816E4}">
      <dgm:prSet/>
      <dgm:spPr/>
      <dgm:t>
        <a:bodyPr/>
        <a:lstStyle/>
        <a:p>
          <a:endParaRPr lang="en-US"/>
        </a:p>
      </dgm:t>
    </dgm:pt>
    <dgm:pt modelId="{0AE0FCBE-3DD0-486D-89DF-0D8AF08B7358}" type="sibTrans" cxnId="{5994B710-E035-4347-A7BA-9DA48AB816E4}">
      <dgm:prSet/>
      <dgm:spPr/>
      <dgm:t>
        <a:bodyPr/>
        <a:lstStyle/>
        <a:p>
          <a:endParaRPr lang="en-US"/>
        </a:p>
      </dgm:t>
    </dgm:pt>
    <dgm:pt modelId="{382770DB-CABF-4D2E-B255-FA632226E9F9}">
      <dgm:prSet phldrT="[Text]" custT="1"/>
      <dgm:spPr/>
      <dgm:t>
        <a:bodyPr/>
        <a:lstStyle/>
        <a:p>
          <a:pPr algn="l">
            <a:spcBef>
              <a:spcPct val="0"/>
            </a:spcBef>
          </a:pPr>
          <a:r>
            <a:rPr lang="en-US" sz="1800" i="0" kern="1200" dirty="0">
              <a:solidFill>
                <a:schemeClr val="tx1"/>
              </a:solidFill>
              <a:latin typeface="Franklin Gothic Medium Cond" panose="020B0606030402020204" pitchFamily="34" charset="0"/>
              <a:ea typeface="+mn-ea"/>
              <a:cs typeface="+mn-cs"/>
            </a:rPr>
            <a:t>Do Summer Adventures too (Overnight Camp / Day Camp / Your Fun Ideas)</a:t>
          </a:r>
        </a:p>
        <a:p>
          <a:pPr algn="l">
            <a:spcBef>
              <a:spcPct val="0"/>
            </a:spcBef>
          </a:pPr>
          <a:endParaRPr lang="en-US" sz="800" i="0" kern="1200" dirty="0">
            <a:solidFill>
              <a:schemeClr val="tx1"/>
            </a:solidFill>
            <a:latin typeface="Franklin Gothic Medium Cond" panose="020B0606030402020204" pitchFamily="34" charset="0"/>
            <a:ea typeface="+mn-ea"/>
            <a:cs typeface="+mn-cs"/>
          </a:endParaRPr>
        </a:p>
        <a:p>
          <a:pPr algn="l">
            <a:spcBef>
              <a:spcPts val="1800"/>
            </a:spcBef>
          </a:pPr>
          <a:r>
            <a:rPr lang="en-US" sz="1800" i="0" kern="1200" dirty="0">
              <a:solidFill>
                <a:schemeClr val="tx1"/>
              </a:solidFill>
              <a:latin typeface="Franklin Gothic Medium Cond" panose="020B0606030402020204" pitchFamily="34" charset="0"/>
              <a:ea typeface="+mn-ea"/>
              <a:cs typeface="+mn-cs"/>
            </a:rPr>
            <a:t>Plan for Next Year!  (Calendar of Activities, and Leader Recruiting)</a:t>
          </a:r>
        </a:p>
      </dgm:t>
    </dgm:pt>
    <dgm:pt modelId="{81C5BAF7-22B6-4A24-9B13-8B910FB9A51F}" type="parTrans" cxnId="{E9DEDB34-19D9-453C-A460-1CBE9B8E9EF4}">
      <dgm:prSet/>
      <dgm:spPr/>
      <dgm:t>
        <a:bodyPr/>
        <a:lstStyle/>
        <a:p>
          <a:endParaRPr lang="en-US"/>
        </a:p>
      </dgm:t>
    </dgm:pt>
    <dgm:pt modelId="{190F2851-728B-4740-8586-C1F39FE3D54E}" type="sibTrans" cxnId="{E9DEDB34-19D9-453C-A460-1CBE9B8E9EF4}">
      <dgm:prSet/>
      <dgm:spPr/>
      <dgm:t>
        <a:bodyPr/>
        <a:lstStyle/>
        <a:p>
          <a:endParaRPr lang="en-US"/>
        </a:p>
      </dgm:t>
    </dgm:pt>
    <dgm:pt modelId="{5F941CC4-71A6-40C2-A577-A301702089A7}" type="pres">
      <dgm:prSet presAssocID="{2AB23FA4-0E78-4C83-BE8E-681EF72C427E}" presName="Name0" presStyleCnt="0">
        <dgm:presLayoutVars>
          <dgm:dir/>
          <dgm:resizeHandles val="exact"/>
        </dgm:presLayoutVars>
      </dgm:prSet>
      <dgm:spPr/>
    </dgm:pt>
    <dgm:pt modelId="{8CF1FB4E-80D8-4CBB-8EDF-0A3DA3F28175}" type="pres">
      <dgm:prSet presAssocID="{2AB23FA4-0E78-4C83-BE8E-681EF72C427E}" presName="arrow" presStyleLbl="bgShp" presStyleIdx="0" presStyleCnt="1"/>
      <dgm:spPr/>
    </dgm:pt>
    <dgm:pt modelId="{531AE791-1C63-4861-A15B-287C156ACF2B}" type="pres">
      <dgm:prSet presAssocID="{2AB23FA4-0E78-4C83-BE8E-681EF72C427E}" presName="points" presStyleCnt="0"/>
      <dgm:spPr/>
    </dgm:pt>
    <dgm:pt modelId="{C59D6735-5A36-460D-9442-B34EDD2FD749}" type="pres">
      <dgm:prSet presAssocID="{D94DE7B1-7A54-4AD1-BF01-666953E256B0}" presName="compositeA" presStyleCnt="0"/>
      <dgm:spPr/>
    </dgm:pt>
    <dgm:pt modelId="{04F58F16-0B41-435E-95F7-D52A0FFBB61F}" type="pres">
      <dgm:prSet presAssocID="{D94DE7B1-7A54-4AD1-BF01-666953E256B0}" presName="textA" presStyleLbl="revTx" presStyleIdx="0" presStyleCnt="4">
        <dgm:presLayoutVars>
          <dgm:bulletEnabled val="1"/>
        </dgm:presLayoutVars>
      </dgm:prSet>
      <dgm:spPr/>
    </dgm:pt>
    <dgm:pt modelId="{5E0995A6-5519-472B-8F63-452F462A387C}" type="pres">
      <dgm:prSet presAssocID="{D94DE7B1-7A54-4AD1-BF01-666953E256B0}" presName="circleA" presStyleLbl="node1" presStyleIdx="0" presStyleCnt="4" custScaleX="507548" custScaleY="175035"/>
      <dgm:spPr/>
    </dgm:pt>
    <dgm:pt modelId="{453ED97B-0728-4D41-8EA8-92416BC41629}" type="pres">
      <dgm:prSet presAssocID="{D94DE7B1-7A54-4AD1-BF01-666953E256B0}" presName="spaceA" presStyleCnt="0"/>
      <dgm:spPr/>
    </dgm:pt>
    <dgm:pt modelId="{B14167E9-AA21-49F4-B20B-A9E3BE889761}" type="pres">
      <dgm:prSet presAssocID="{BE332F49-9561-427C-B94B-84A72C4C3EC3}" presName="space" presStyleCnt="0"/>
      <dgm:spPr/>
    </dgm:pt>
    <dgm:pt modelId="{3074BEE8-B0F2-4AC8-989A-33548A80A6AC}" type="pres">
      <dgm:prSet presAssocID="{F9AC10FA-6309-43E6-96E8-8709066D3379}" presName="compositeB" presStyleCnt="0"/>
      <dgm:spPr/>
    </dgm:pt>
    <dgm:pt modelId="{8B36A3E6-A369-428C-9D64-BD6471C2D993}" type="pres">
      <dgm:prSet presAssocID="{F9AC10FA-6309-43E6-96E8-8709066D3379}" presName="textB" presStyleLbl="revTx" presStyleIdx="1" presStyleCnt="4">
        <dgm:presLayoutVars>
          <dgm:bulletEnabled val="1"/>
        </dgm:presLayoutVars>
      </dgm:prSet>
      <dgm:spPr/>
    </dgm:pt>
    <dgm:pt modelId="{78E92B72-422D-4C31-8312-85F729607918}" type="pres">
      <dgm:prSet presAssocID="{F9AC10FA-6309-43E6-96E8-8709066D3379}" presName="circleB" presStyleLbl="node1" presStyleIdx="1" presStyleCnt="4" custScaleX="562700" custScaleY="180521"/>
      <dgm:spPr/>
    </dgm:pt>
    <dgm:pt modelId="{3E8CC268-1983-45E0-A27B-9474EF04C103}" type="pres">
      <dgm:prSet presAssocID="{F9AC10FA-6309-43E6-96E8-8709066D3379}" presName="spaceB" presStyleCnt="0"/>
      <dgm:spPr/>
    </dgm:pt>
    <dgm:pt modelId="{96FDEEC7-E518-49D2-A372-04B9791CE93C}" type="pres">
      <dgm:prSet presAssocID="{8D8923FB-4A24-45B3-90A4-0A278B30C202}" presName="space" presStyleCnt="0"/>
      <dgm:spPr/>
    </dgm:pt>
    <dgm:pt modelId="{F0EE572A-D844-4B6E-812A-60388A8C77D9}" type="pres">
      <dgm:prSet presAssocID="{1A215653-4F52-4B98-9498-7B7D192FA136}" presName="compositeA" presStyleCnt="0"/>
      <dgm:spPr/>
    </dgm:pt>
    <dgm:pt modelId="{00FCD6B2-251E-45F5-BAB0-3346AC9B7FAD}" type="pres">
      <dgm:prSet presAssocID="{1A215653-4F52-4B98-9498-7B7D192FA136}" presName="textA" presStyleLbl="revTx" presStyleIdx="2" presStyleCnt="4">
        <dgm:presLayoutVars>
          <dgm:bulletEnabled val="1"/>
        </dgm:presLayoutVars>
      </dgm:prSet>
      <dgm:spPr/>
    </dgm:pt>
    <dgm:pt modelId="{4170A4B8-0278-4DF9-8764-068E66B30434}" type="pres">
      <dgm:prSet presAssocID="{1A215653-4F52-4B98-9498-7B7D192FA136}" presName="circleA" presStyleLbl="node1" presStyleIdx="2" presStyleCnt="4" custScaleX="599110" custScaleY="184910"/>
      <dgm:spPr/>
    </dgm:pt>
    <dgm:pt modelId="{C8E352B7-7A36-44C5-BC0B-E740DA88BDDC}" type="pres">
      <dgm:prSet presAssocID="{1A215653-4F52-4B98-9498-7B7D192FA136}" presName="spaceA" presStyleCnt="0"/>
      <dgm:spPr/>
    </dgm:pt>
    <dgm:pt modelId="{D759900D-40BE-41BA-84DC-DAD4FBF3035F}" type="pres">
      <dgm:prSet presAssocID="{0AE0FCBE-3DD0-486D-89DF-0D8AF08B7358}" presName="space" presStyleCnt="0"/>
      <dgm:spPr/>
    </dgm:pt>
    <dgm:pt modelId="{DA1884BE-2763-4EA6-9B78-D96CC005E27A}" type="pres">
      <dgm:prSet presAssocID="{382770DB-CABF-4D2E-B255-FA632226E9F9}" presName="compositeB" presStyleCnt="0"/>
      <dgm:spPr/>
    </dgm:pt>
    <dgm:pt modelId="{7D405A55-FF2D-48BD-BD8D-EA4C7E560A7D}" type="pres">
      <dgm:prSet presAssocID="{382770DB-CABF-4D2E-B255-FA632226E9F9}" presName="textB" presStyleLbl="revTx" presStyleIdx="3" presStyleCnt="4">
        <dgm:presLayoutVars>
          <dgm:bulletEnabled val="1"/>
        </dgm:presLayoutVars>
      </dgm:prSet>
      <dgm:spPr/>
    </dgm:pt>
    <dgm:pt modelId="{1F4FDADD-B39F-4AC9-AC30-604A12285CB6}" type="pres">
      <dgm:prSet presAssocID="{382770DB-CABF-4D2E-B255-FA632226E9F9}" presName="circleB" presStyleLbl="node1" presStyleIdx="3" presStyleCnt="4" custScaleX="523700" custScaleY="172826"/>
      <dgm:spPr/>
    </dgm:pt>
    <dgm:pt modelId="{CA836583-B31B-413F-A191-0AB963DC8E79}" type="pres">
      <dgm:prSet presAssocID="{382770DB-CABF-4D2E-B255-FA632226E9F9}" presName="spaceB" presStyleCnt="0"/>
      <dgm:spPr/>
    </dgm:pt>
  </dgm:ptLst>
  <dgm:cxnLst>
    <dgm:cxn modelId="{5994B710-E035-4347-A7BA-9DA48AB816E4}" srcId="{2AB23FA4-0E78-4C83-BE8E-681EF72C427E}" destId="{1A215653-4F52-4B98-9498-7B7D192FA136}" srcOrd="2" destOrd="0" parTransId="{566E41EC-2EA4-4007-B986-DF98BFAF62C0}" sibTransId="{0AE0FCBE-3DD0-486D-89DF-0D8AF08B7358}"/>
    <dgm:cxn modelId="{CBD8EB29-91AD-4627-94B7-B933A05359DC}" srcId="{2AB23FA4-0E78-4C83-BE8E-681EF72C427E}" destId="{D94DE7B1-7A54-4AD1-BF01-666953E256B0}" srcOrd="0" destOrd="0" parTransId="{1E5BAF44-54F6-4293-A07A-3924415CFD52}" sibTransId="{BE332F49-9561-427C-B94B-84A72C4C3EC3}"/>
    <dgm:cxn modelId="{E9DEDB34-19D9-453C-A460-1CBE9B8E9EF4}" srcId="{2AB23FA4-0E78-4C83-BE8E-681EF72C427E}" destId="{382770DB-CABF-4D2E-B255-FA632226E9F9}" srcOrd="3" destOrd="0" parTransId="{81C5BAF7-22B6-4A24-9B13-8B910FB9A51F}" sibTransId="{190F2851-728B-4740-8586-C1F39FE3D54E}"/>
    <dgm:cxn modelId="{A5AEE254-5E20-446A-9AD6-3E31E54517D5}" type="presOf" srcId="{1A215653-4F52-4B98-9498-7B7D192FA136}" destId="{00FCD6B2-251E-45F5-BAB0-3346AC9B7FAD}" srcOrd="0" destOrd="0" presId="urn:microsoft.com/office/officeart/2005/8/layout/hProcess11"/>
    <dgm:cxn modelId="{0CBBFCAE-C0B4-4636-ACC9-FC5BDB2AB400}" type="presOf" srcId="{F9AC10FA-6309-43E6-96E8-8709066D3379}" destId="{8B36A3E6-A369-428C-9D64-BD6471C2D993}" srcOrd="0" destOrd="0" presId="urn:microsoft.com/office/officeart/2005/8/layout/hProcess11"/>
    <dgm:cxn modelId="{87E95BB1-E01C-42DD-A0A4-FB185BC45F17}" type="presOf" srcId="{382770DB-CABF-4D2E-B255-FA632226E9F9}" destId="{7D405A55-FF2D-48BD-BD8D-EA4C7E560A7D}" srcOrd="0" destOrd="0" presId="urn:microsoft.com/office/officeart/2005/8/layout/hProcess11"/>
    <dgm:cxn modelId="{22A264B3-5AD4-42FD-A18C-F678C04D60FD}" type="presOf" srcId="{D94DE7B1-7A54-4AD1-BF01-666953E256B0}" destId="{04F58F16-0B41-435E-95F7-D52A0FFBB61F}" srcOrd="0" destOrd="0" presId="urn:microsoft.com/office/officeart/2005/8/layout/hProcess11"/>
    <dgm:cxn modelId="{3E3E4BB4-7EE9-47A4-A931-6407EEAA8FB4}" srcId="{2AB23FA4-0E78-4C83-BE8E-681EF72C427E}" destId="{F9AC10FA-6309-43E6-96E8-8709066D3379}" srcOrd="1" destOrd="0" parTransId="{D18FD1BD-91DB-4EB9-9AE7-CCA51EF38B95}" sibTransId="{8D8923FB-4A24-45B3-90A4-0A278B30C202}"/>
    <dgm:cxn modelId="{C2ED4AE7-9B1E-4A8D-929A-F346F4023132}" type="presOf" srcId="{2AB23FA4-0E78-4C83-BE8E-681EF72C427E}" destId="{5F941CC4-71A6-40C2-A577-A301702089A7}" srcOrd="0" destOrd="0" presId="urn:microsoft.com/office/officeart/2005/8/layout/hProcess11"/>
    <dgm:cxn modelId="{9F3C20C6-B593-458E-B56B-D376CD0EF066}" type="presParOf" srcId="{5F941CC4-71A6-40C2-A577-A301702089A7}" destId="{8CF1FB4E-80D8-4CBB-8EDF-0A3DA3F28175}" srcOrd="0" destOrd="0" presId="urn:microsoft.com/office/officeart/2005/8/layout/hProcess11"/>
    <dgm:cxn modelId="{76A37C7C-2FE4-4957-86BC-3FBA56FCF814}" type="presParOf" srcId="{5F941CC4-71A6-40C2-A577-A301702089A7}" destId="{531AE791-1C63-4861-A15B-287C156ACF2B}" srcOrd="1" destOrd="0" presId="urn:microsoft.com/office/officeart/2005/8/layout/hProcess11"/>
    <dgm:cxn modelId="{CA9465EB-35AE-4AF9-ACA9-F3134F0C5E42}" type="presParOf" srcId="{531AE791-1C63-4861-A15B-287C156ACF2B}" destId="{C59D6735-5A36-460D-9442-B34EDD2FD749}" srcOrd="0" destOrd="0" presId="urn:microsoft.com/office/officeart/2005/8/layout/hProcess11"/>
    <dgm:cxn modelId="{59F6EB6D-20F4-44B5-8525-C56D83A3896C}" type="presParOf" srcId="{C59D6735-5A36-460D-9442-B34EDD2FD749}" destId="{04F58F16-0B41-435E-95F7-D52A0FFBB61F}" srcOrd="0" destOrd="0" presId="urn:microsoft.com/office/officeart/2005/8/layout/hProcess11"/>
    <dgm:cxn modelId="{E6357A6C-54BE-4E5C-8141-25D750E998C0}" type="presParOf" srcId="{C59D6735-5A36-460D-9442-B34EDD2FD749}" destId="{5E0995A6-5519-472B-8F63-452F462A387C}" srcOrd="1" destOrd="0" presId="urn:microsoft.com/office/officeart/2005/8/layout/hProcess11"/>
    <dgm:cxn modelId="{03D539C4-6AEF-4D99-B69B-A1CD92A89444}" type="presParOf" srcId="{C59D6735-5A36-460D-9442-B34EDD2FD749}" destId="{453ED97B-0728-4D41-8EA8-92416BC41629}" srcOrd="2" destOrd="0" presId="urn:microsoft.com/office/officeart/2005/8/layout/hProcess11"/>
    <dgm:cxn modelId="{36021FE6-539E-4653-996B-0144D5281B52}" type="presParOf" srcId="{531AE791-1C63-4861-A15B-287C156ACF2B}" destId="{B14167E9-AA21-49F4-B20B-A9E3BE889761}" srcOrd="1" destOrd="0" presId="urn:microsoft.com/office/officeart/2005/8/layout/hProcess11"/>
    <dgm:cxn modelId="{9F395463-CA1A-4C04-A0F6-53CCDEF59EF4}" type="presParOf" srcId="{531AE791-1C63-4861-A15B-287C156ACF2B}" destId="{3074BEE8-B0F2-4AC8-989A-33548A80A6AC}" srcOrd="2" destOrd="0" presId="urn:microsoft.com/office/officeart/2005/8/layout/hProcess11"/>
    <dgm:cxn modelId="{6DEC1C61-F2A8-4FBF-B5BF-E01492502484}" type="presParOf" srcId="{3074BEE8-B0F2-4AC8-989A-33548A80A6AC}" destId="{8B36A3E6-A369-428C-9D64-BD6471C2D993}" srcOrd="0" destOrd="0" presId="urn:microsoft.com/office/officeart/2005/8/layout/hProcess11"/>
    <dgm:cxn modelId="{37315C9C-16AF-42BF-B3C1-4601076EA9F0}" type="presParOf" srcId="{3074BEE8-B0F2-4AC8-989A-33548A80A6AC}" destId="{78E92B72-422D-4C31-8312-85F729607918}" srcOrd="1" destOrd="0" presId="urn:microsoft.com/office/officeart/2005/8/layout/hProcess11"/>
    <dgm:cxn modelId="{687256E4-B077-42D1-8C38-D7901F403A63}" type="presParOf" srcId="{3074BEE8-B0F2-4AC8-989A-33548A80A6AC}" destId="{3E8CC268-1983-45E0-A27B-9474EF04C103}" srcOrd="2" destOrd="0" presId="urn:microsoft.com/office/officeart/2005/8/layout/hProcess11"/>
    <dgm:cxn modelId="{26444BED-E75B-4709-914E-15F5E9D98E58}" type="presParOf" srcId="{531AE791-1C63-4861-A15B-287C156ACF2B}" destId="{96FDEEC7-E518-49D2-A372-04B9791CE93C}" srcOrd="3" destOrd="0" presId="urn:microsoft.com/office/officeart/2005/8/layout/hProcess11"/>
    <dgm:cxn modelId="{B5C72988-64C8-4885-ABFD-0972E8738EF9}" type="presParOf" srcId="{531AE791-1C63-4861-A15B-287C156ACF2B}" destId="{F0EE572A-D844-4B6E-812A-60388A8C77D9}" srcOrd="4" destOrd="0" presId="urn:microsoft.com/office/officeart/2005/8/layout/hProcess11"/>
    <dgm:cxn modelId="{ADE1D72A-5392-484C-9509-9592E98AA07C}" type="presParOf" srcId="{F0EE572A-D844-4B6E-812A-60388A8C77D9}" destId="{00FCD6B2-251E-45F5-BAB0-3346AC9B7FAD}" srcOrd="0" destOrd="0" presId="urn:microsoft.com/office/officeart/2005/8/layout/hProcess11"/>
    <dgm:cxn modelId="{70EDF683-D51E-4E88-ADE0-1597799B4825}" type="presParOf" srcId="{F0EE572A-D844-4B6E-812A-60388A8C77D9}" destId="{4170A4B8-0278-4DF9-8764-068E66B30434}" srcOrd="1" destOrd="0" presId="urn:microsoft.com/office/officeart/2005/8/layout/hProcess11"/>
    <dgm:cxn modelId="{4B8668F3-0F68-4140-8B29-556E2F89C4AA}" type="presParOf" srcId="{F0EE572A-D844-4B6E-812A-60388A8C77D9}" destId="{C8E352B7-7A36-44C5-BC0B-E740DA88BDDC}" srcOrd="2" destOrd="0" presId="urn:microsoft.com/office/officeart/2005/8/layout/hProcess11"/>
    <dgm:cxn modelId="{42542D71-ACCB-4412-B4BC-020DD2FBDC4E}" type="presParOf" srcId="{531AE791-1C63-4861-A15B-287C156ACF2B}" destId="{D759900D-40BE-41BA-84DC-DAD4FBF3035F}" srcOrd="5" destOrd="0" presId="urn:microsoft.com/office/officeart/2005/8/layout/hProcess11"/>
    <dgm:cxn modelId="{A8ACEBC9-83AE-4CE8-8EBD-C84BEBCADF8E}" type="presParOf" srcId="{531AE791-1C63-4861-A15B-287C156ACF2B}" destId="{DA1884BE-2763-4EA6-9B78-D96CC005E27A}" srcOrd="6" destOrd="0" presId="urn:microsoft.com/office/officeart/2005/8/layout/hProcess11"/>
    <dgm:cxn modelId="{3DECACD5-BD5E-4570-A426-5B6E1EB4D4D2}" type="presParOf" srcId="{DA1884BE-2763-4EA6-9B78-D96CC005E27A}" destId="{7D405A55-FF2D-48BD-BD8D-EA4C7E560A7D}" srcOrd="0" destOrd="0" presId="urn:microsoft.com/office/officeart/2005/8/layout/hProcess11"/>
    <dgm:cxn modelId="{929E3F57-EF5F-4756-A807-E23C1CBD14EA}" type="presParOf" srcId="{DA1884BE-2763-4EA6-9B78-D96CC005E27A}" destId="{1F4FDADD-B39F-4AC9-AC30-604A12285CB6}" srcOrd="1" destOrd="0" presId="urn:microsoft.com/office/officeart/2005/8/layout/hProcess11"/>
    <dgm:cxn modelId="{2EC36DEC-1F33-49F6-BB69-36FCE69333BD}" type="presParOf" srcId="{DA1884BE-2763-4EA6-9B78-D96CC005E27A}" destId="{CA836583-B31B-413F-A191-0AB963DC8E7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23FA4-0E78-4C83-BE8E-681EF72C427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94DE7B1-7A54-4AD1-BF01-666953E256B0}">
      <dgm:prSet phldrT="[Text]" custT="1"/>
      <dgm:spPr/>
      <dgm:t>
        <a:bodyPr/>
        <a:lstStyle/>
        <a:p>
          <a:pPr>
            <a:spcAft>
              <a:spcPts val="1800"/>
            </a:spcAft>
          </a:pPr>
          <a:r>
            <a:rPr lang="en-US" sz="2800" dirty="0">
              <a:latin typeface="Franklin Gothic Medium Cond" panose="020B0606030402020204" pitchFamily="34" charset="0"/>
            </a:rPr>
            <a:t>Develop Girl Troop Decisions </a:t>
          </a:r>
        </a:p>
        <a:p>
          <a:pPr>
            <a:spcAft>
              <a:spcPct val="35000"/>
            </a:spcAft>
          </a:pPr>
          <a:r>
            <a:rPr lang="en-US" sz="2800" dirty="0">
              <a:latin typeface="Franklin Gothic Medium Cond" panose="020B0606030402020204" pitchFamily="34" charset="0"/>
            </a:rPr>
            <a:t>Leader Recruiting</a:t>
          </a:r>
        </a:p>
      </dgm:t>
    </dgm:pt>
    <dgm:pt modelId="{1E5BAF44-54F6-4293-A07A-3924415CFD52}" type="parTrans" cxnId="{CBD8EB29-91AD-4627-94B7-B933A05359DC}">
      <dgm:prSet/>
      <dgm:spPr/>
      <dgm:t>
        <a:bodyPr/>
        <a:lstStyle/>
        <a:p>
          <a:endParaRPr lang="en-US"/>
        </a:p>
      </dgm:t>
    </dgm:pt>
    <dgm:pt modelId="{BE332F49-9561-427C-B94B-84A72C4C3EC3}" type="sibTrans" cxnId="{CBD8EB29-91AD-4627-94B7-B933A05359DC}">
      <dgm:prSet/>
      <dgm:spPr/>
      <dgm:t>
        <a:bodyPr/>
        <a:lstStyle/>
        <a:p>
          <a:endParaRPr lang="en-US"/>
        </a:p>
      </dgm:t>
    </dgm:pt>
    <dgm:pt modelId="{F9AC10FA-6309-43E6-96E8-8709066D3379}">
      <dgm:prSet phldrT="[Text]" custT="1"/>
      <dgm:spPr/>
      <dgm:t>
        <a:bodyPr/>
        <a:lstStyle/>
        <a:p>
          <a:pPr algn="l"/>
          <a:r>
            <a:rPr lang="en-US" sz="1800" i="0" kern="1200" dirty="0">
              <a:solidFill>
                <a:schemeClr val="tx1"/>
              </a:solidFill>
              <a:latin typeface="Franklin Gothic Medium Cond" panose="020B0606030402020204" pitchFamily="34" charset="0"/>
              <a:ea typeface="+mn-ea"/>
              <a:cs typeface="+mn-cs"/>
            </a:rPr>
            <a:t>Decision Time: Will you host a girl troop?</a:t>
          </a:r>
        </a:p>
        <a:p>
          <a:pPr algn="l"/>
          <a:r>
            <a:rPr lang="en-US" sz="1800" i="0" kern="1200" dirty="0">
              <a:solidFill>
                <a:schemeClr val="tx1"/>
              </a:solidFill>
              <a:latin typeface="Franklin Gothic Medium Cond" panose="020B0606030402020204" pitchFamily="34" charset="0"/>
              <a:ea typeface="+mn-ea"/>
              <a:cs typeface="+mn-cs"/>
            </a:rPr>
            <a:t>“Soft” signup recruiting – invite prospects to activities  and meetings.</a:t>
          </a:r>
        </a:p>
        <a:p>
          <a:pPr algn="l"/>
          <a:r>
            <a:rPr lang="en-US" sz="1800" i="0" kern="1200" dirty="0">
              <a:solidFill>
                <a:schemeClr val="tx1"/>
              </a:solidFill>
              <a:latin typeface="Franklin Gothic Medium Cond" panose="020B0606030402020204" pitchFamily="34" charset="0"/>
              <a:ea typeface="+mn-ea"/>
              <a:cs typeface="+mn-cs"/>
            </a:rPr>
            <a:t>Work with incoming  Scouts, troop committee(s), and boy troop PLC to plan upcoming events , etc.  </a:t>
          </a:r>
        </a:p>
        <a:p>
          <a:pPr algn="l"/>
          <a:r>
            <a:rPr lang="en-US" sz="1800" i="0" kern="1200" dirty="0">
              <a:solidFill>
                <a:schemeClr val="tx1"/>
              </a:solidFill>
              <a:latin typeface="Franklin Gothic Medium Cond" panose="020B0606030402020204" pitchFamily="34" charset="0"/>
              <a:ea typeface="+mn-ea"/>
              <a:cs typeface="+mn-cs"/>
            </a:rPr>
            <a:t>New Scout Handbooks due in January, 2019</a:t>
          </a:r>
        </a:p>
      </dgm:t>
    </dgm:pt>
    <dgm:pt modelId="{D18FD1BD-91DB-4EB9-9AE7-CCA51EF38B95}" type="parTrans" cxnId="{3E3E4BB4-7EE9-47A4-A931-6407EEAA8FB4}">
      <dgm:prSet/>
      <dgm:spPr/>
      <dgm:t>
        <a:bodyPr/>
        <a:lstStyle/>
        <a:p>
          <a:endParaRPr lang="en-US"/>
        </a:p>
      </dgm:t>
    </dgm:pt>
    <dgm:pt modelId="{8D8923FB-4A24-45B3-90A4-0A278B30C202}" type="sibTrans" cxnId="{3E3E4BB4-7EE9-47A4-A931-6407EEAA8FB4}">
      <dgm:prSet/>
      <dgm:spPr/>
      <dgm:t>
        <a:bodyPr/>
        <a:lstStyle/>
        <a:p>
          <a:endParaRPr lang="en-US"/>
        </a:p>
      </dgm:t>
    </dgm:pt>
    <dgm:pt modelId="{382770DB-CABF-4D2E-B255-FA632226E9F9}">
      <dgm:prSet phldrT="[Text]" custT="1"/>
      <dgm:spPr/>
      <dgm:t>
        <a:bodyPr/>
        <a:lstStyle/>
        <a:p>
          <a:pPr algn="l">
            <a:spcBef>
              <a:spcPct val="0"/>
            </a:spcBef>
          </a:pPr>
          <a:r>
            <a:rPr lang="en-US" sz="1800" i="0" kern="1200" dirty="0">
              <a:solidFill>
                <a:schemeClr val="tx1"/>
              </a:solidFill>
              <a:latin typeface="Franklin Gothic Medium Cond" panose="020B0606030402020204" pitchFamily="34" charset="0"/>
              <a:ea typeface="+mn-ea"/>
              <a:cs typeface="+mn-cs"/>
            </a:rPr>
            <a:t>Submit unit, youth and adult apps 2/1/19.</a:t>
          </a:r>
        </a:p>
        <a:p>
          <a:pPr algn="l">
            <a:spcBef>
              <a:spcPct val="0"/>
            </a:spcBef>
          </a:pPr>
          <a:r>
            <a:rPr lang="en-US" sz="1800" i="0" kern="1200" dirty="0">
              <a:solidFill>
                <a:schemeClr val="tx1"/>
              </a:solidFill>
              <a:latin typeface="Franklin Gothic Medium Cond" panose="020B0606030402020204" pitchFamily="34" charset="0"/>
              <a:ea typeface="+mn-ea"/>
              <a:cs typeface="+mn-cs"/>
            </a:rPr>
            <a:t>Launch the new Troop (elections, camping, etc.)</a:t>
          </a:r>
        </a:p>
        <a:p>
          <a:pPr algn="l">
            <a:spcBef>
              <a:spcPct val="0"/>
            </a:spcBef>
          </a:pPr>
          <a:r>
            <a:rPr lang="en-US" sz="1800" i="0" kern="1200" dirty="0">
              <a:solidFill>
                <a:schemeClr val="tx1"/>
              </a:solidFill>
              <a:latin typeface="Franklin Gothic Medium Cond" panose="020B0606030402020204" pitchFamily="34" charset="0"/>
              <a:ea typeface="+mn-ea"/>
              <a:cs typeface="+mn-cs"/>
            </a:rPr>
            <a:t>Summer Camp!</a:t>
          </a:r>
        </a:p>
      </dgm:t>
    </dgm:pt>
    <dgm:pt modelId="{81C5BAF7-22B6-4A24-9B13-8B910FB9A51F}" type="parTrans" cxnId="{E9DEDB34-19D9-453C-A460-1CBE9B8E9EF4}">
      <dgm:prSet/>
      <dgm:spPr/>
      <dgm:t>
        <a:bodyPr/>
        <a:lstStyle/>
        <a:p>
          <a:endParaRPr lang="en-US"/>
        </a:p>
      </dgm:t>
    </dgm:pt>
    <dgm:pt modelId="{190F2851-728B-4740-8586-C1F39FE3D54E}" type="sibTrans" cxnId="{E9DEDB34-19D9-453C-A460-1CBE9B8E9EF4}">
      <dgm:prSet/>
      <dgm:spPr/>
      <dgm:t>
        <a:bodyPr/>
        <a:lstStyle/>
        <a:p>
          <a:endParaRPr lang="en-US"/>
        </a:p>
      </dgm:t>
    </dgm:pt>
    <dgm:pt modelId="{5F941CC4-71A6-40C2-A577-A301702089A7}" type="pres">
      <dgm:prSet presAssocID="{2AB23FA4-0E78-4C83-BE8E-681EF72C427E}" presName="Name0" presStyleCnt="0">
        <dgm:presLayoutVars>
          <dgm:dir/>
          <dgm:resizeHandles val="exact"/>
        </dgm:presLayoutVars>
      </dgm:prSet>
      <dgm:spPr/>
    </dgm:pt>
    <dgm:pt modelId="{8CF1FB4E-80D8-4CBB-8EDF-0A3DA3F28175}" type="pres">
      <dgm:prSet presAssocID="{2AB23FA4-0E78-4C83-BE8E-681EF72C427E}" presName="arrow" presStyleLbl="bgShp" presStyleIdx="0" presStyleCnt="1"/>
      <dgm:spPr/>
    </dgm:pt>
    <dgm:pt modelId="{531AE791-1C63-4861-A15B-287C156ACF2B}" type="pres">
      <dgm:prSet presAssocID="{2AB23FA4-0E78-4C83-BE8E-681EF72C427E}" presName="points" presStyleCnt="0"/>
      <dgm:spPr/>
    </dgm:pt>
    <dgm:pt modelId="{C59D6735-5A36-460D-9442-B34EDD2FD749}" type="pres">
      <dgm:prSet presAssocID="{D94DE7B1-7A54-4AD1-BF01-666953E256B0}" presName="compositeA" presStyleCnt="0"/>
      <dgm:spPr/>
    </dgm:pt>
    <dgm:pt modelId="{04F58F16-0B41-435E-95F7-D52A0FFBB61F}" type="pres">
      <dgm:prSet presAssocID="{D94DE7B1-7A54-4AD1-BF01-666953E256B0}" presName="textA" presStyleLbl="revTx" presStyleIdx="0" presStyleCnt="3">
        <dgm:presLayoutVars>
          <dgm:bulletEnabled val="1"/>
        </dgm:presLayoutVars>
      </dgm:prSet>
      <dgm:spPr/>
    </dgm:pt>
    <dgm:pt modelId="{5E0995A6-5519-472B-8F63-452F462A387C}" type="pres">
      <dgm:prSet presAssocID="{D94DE7B1-7A54-4AD1-BF01-666953E256B0}" presName="circleA" presStyleLbl="node1" presStyleIdx="0" presStyleCnt="3" custScaleX="507548" custScaleY="175035"/>
      <dgm:spPr/>
    </dgm:pt>
    <dgm:pt modelId="{453ED97B-0728-4D41-8EA8-92416BC41629}" type="pres">
      <dgm:prSet presAssocID="{D94DE7B1-7A54-4AD1-BF01-666953E256B0}" presName="spaceA" presStyleCnt="0"/>
      <dgm:spPr/>
    </dgm:pt>
    <dgm:pt modelId="{B14167E9-AA21-49F4-B20B-A9E3BE889761}" type="pres">
      <dgm:prSet presAssocID="{BE332F49-9561-427C-B94B-84A72C4C3EC3}" presName="space" presStyleCnt="0"/>
      <dgm:spPr/>
    </dgm:pt>
    <dgm:pt modelId="{3074BEE8-B0F2-4AC8-989A-33548A80A6AC}" type="pres">
      <dgm:prSet presAssocID="{F9AC10FA-6309-43E6-96E8-8709066D3379}" presName="compositeB" presStyleCnt="0"/>
      <dgm:spPr/>
    </dgm:pt>
    <dgm:pt modelId="{8B36A3E6-A369-428C-9D64-BD6471C2D993}" type="pres">
      <dgm:prSet presAssocID="{F9AC10FA-6309-43E6-96E8-8709066D3379}" presName="textB" presStyleLbl="revTx" presStyleIdx="1" presStyleCnt="3" custScaleX="170459">
        <dgm:presLayoutVars>
          <dgm:bulletEnabled val="1"/>
        </dgm:presLayoutVars>
      </dgm:prSet>
      <dgm:spPr/>
    </dgm:pt>
    <dgm:pt modelId="{78E92B72-422D-4C31-8312-85F729607918}" type="pres">
      <dgm:prSet presAssocID="{F9AC10FA-6309-43E6-96E8-8709066D3379}" presName="circleB" presStyleLbl="node1" presStyleIdx="1" presStyleCnt="3" custScaleX="852990" custScaleY="180521"/>
      <dgm:spPr/>
    </dgm:pt>
    <dgm:pt modelId="{3E8CC268-1983-45E0-A27B-9474EF04C103}" type="pres">
      <dgm:prSet presAssocID="{F9AC10FA-6309-43E6-96E8-8709066D3379}" presName="spaceB" presStyleCnt="0"/>
      <dgm:spPr/>
    </dgm:pt>
    <dgm:pt modelId="{96FDEEC7-E518-49D2-A372-04B9791CE93C}" type="pres">
      <dgm:prSet presAssocID="{8D8923FB-4A24-45B3-90A4-0A278B30C202}" presName="space" presStyleCnt="0"/>
      <dgm:spPr/>
    </dgm:pt>
    <dgm:pt modelId="{8CE5B6D4-C956-4DB4-8704-8AA767DECE3D}" type="pres">
      <dgm:prSet presAssocID="{382770DB-CABF-4D2E-B255-FA632226E9F9}" presName="compositeA" presStyleCnt="0"/>
      <dgm:spPr/>
    </dgm:pt>
    <dgm:pt modelId="{90DF8000-DCC2-4693-9138-67425095A2B6}" type="pres">
      <dgm:prSet presAssocID="{382770DB-CABF-4D2E-B255-FA632226E9F9}" presName="textA" presStyleLbl="revTx" presStyleIdx="2" presStyleCnt="3" custLinFactY="46389" custLinFactNeighborX="8549" custLinFactNeighborY="100000">
        <dgm:presLayoutVars>
          <dgm:bulletEnabled val="1"/>
        </dgm:presLayoutVars>
      </dgm:prSet>
      <dgm:spPr/>
    </dgm:pt>
    <dgm:pt modelId="{BFBD7160-BD59-4972-9C5A-52D481B05B77}" type="pres">
      <dgm:prSet presAssocID="{382770DB-CABF-4D2E-B255-FA632226E9F9}" presName="circleA" presStyleLbl="node1" presStyleIdx="2" presStyleCnt="3" custScaleX="577306" custScaleY="153849" custLinFactNeighborX="27786"/>
      <dgm:spPr/>
    </dgm:pt>
    <dgm:pt modelId="{D5DB775C-5735-4ABF-BED9-B1703B48EFF3}" type="pres">
      <dgm:prSet presAssocID="{382770DB-CABF-4D2E-B255-FA632226E9F9}" presName="spaceA" presStyleCnt="0"/>
      <dgm:spPr/>
    </dgm:pt>
  </dgm:ptLst>
  <dgm:cxnLst>
    <dgm:cxn modelId="{245CCA20-C922-49BB-8520-23CF5B488944}" type="presOf" srcId="{382770DB-CABF-4D2E-B255-FA632226E9F9}" destId="{90DF8000-DCC2-4693-9138-67425095A2B6}" srcOrd="0" destOrd="0" presId="urn:microsoft.com/office/officeart/2005/8/layout/hProcess11"/>
    <dgm:cxn modelId="{BB638E22-0081-459D-8E2A-F7AE830B433C}" type="presOf" srcId="{2AB23FA4-0E78-4C83-BE8E-681EF72C427E}" destId="{5F941CC4-71A6-40C2-A577-A301702089A7}" srcOrd="0" destOrd="0" presId="urn:microsoft.com/office/officeart/2005/8/layout/hProcess11"/>
    <dgm:cxn modelId="{CBD8EB29-91AD-4627-94B7-B933A05359DC}" srcId="{2AB23FA4-0E78-4C83-BE8E-681EF72C427E}" destId="{D94DE7B1-7A54-4AD1-BF01-666953E256B0}" srcOrd="0" destOrd="0" parTransId="{1E5BAF44-54F6-4293-A07A-3924415CFD52}" sibTransId="{BE332F49-9561-427C-B94B-84A72C4C3EC3}"/>
    <dgm:cxn modelId="{E9DEDB34-19D9-453C-A460-1CBE9B8E9EF4}" srcId="{2AB23FA4-0E78-4C83-BE8E-681EF72C427E}" destId="{382770DB-CABF-4D2E-B255-FA632226E9F9}" srcOrd="2" destOrd="0" parTransId="{81C5BAF7-22B6-4A24-9B13-8B910FB9A51F}" sibTransId="{190F2851-728B-4740-8586-C1F39FE3D54E}"/>
    <dgm:cxn modelId="{EC23076E-90ED-41FC-9A74-67B959DE6CB3}" type="presOf" srcId="{F9AC10FA-6309-43E6-96E8-8709066D3379}" destId="{8B36A3E6-A369-428C-9D64-BD6471C2D993}" srcOrd="0" destOrd="0" presId="urn:microsoft.com/office/officeart/2005/8/layout/hProcess11"/>
    <dgm:cxn modelId="{D646E69A-C66B-420E-A600-463B3BAFD194}" type="presOf" srcId="{D94DE7B1-7A54-4AD1-BF01-666953E256B0}" destId="{04F58F16-0B41-435E-95F7-D52A0FFBB61F}" srcOrd="0" destOrd="0" presId="urn:microsoft.com/office/officeart/2005/8/layout/hProcess11"/>
    <dgm:cxn modelId="{3E3E4BB4-7EE9-47A4-A931-6407EEAA8FB4}" srcId="{2AB23FA4-0E78-4C83-BE8E-681EF72C427E}" destId="{F9AC10FA-6309-43E6-96E8-8709066D3379}" srcOrd="1" destOrd="0" parTransId="{D18FD1BD-91DB-4EB9-9AE7-CCA51EF38B95}" sibTransId="{8D8923FB-4A24-45B3-90A4-0A278B30C202}"/>
    <dgm:cxn modelId="{DFB0B5C7-B214-4D71-937E-AE341A611BFE}" type="presParOf" srcId="{5F941CC4-71A6-40C2-A577-A301702089A7}" destId="{8CF1FB4E-80D8-4CBB-8EDF-0A3DA3F28175}" srcOrd="0" destOrd="0" presId="urn:microsoft.com/office/officeart/2005/8/layout/hProcess11"/>
    <dgm:cxn modelId="{3C63734F-6FD1-4113-9086-4BC97A64D0E8}" type="presParOf" srcId="{5F941CC4-71A6-40C2-A577-A301702089A7}" destId="{531AE791-1C63-4861-A15B-287C156ACF2B}" srcOrd="1" destOrd="0" presId="urn:microsoft.com/office/officeart/2005/8/layout/hProcess11"/>
    <dgm:cxn modelId="{2868FE9E-3C68-4E16-9287-227D4DF80FE4}" type="presParOf" srcId="{531AE791-1C63-4861-A15B-287C156ACF2B}" destId="{C59D6735-5A36-460D-9442-B34EDD2FD749}" srcOrd="0" destOrd="0" presId="urn:microsoft.com/office/officeart/2005/8/layout/hProcess11"/>
    <dgm:cxn modelId="{268D2AE7-E230-4137-AFB8-137EC333CE5F}" type="presParOf" srcId="{C59D6735-5A36-460D-9442-B34EDD2FD749}" destId="{04F58F16-0B41-435E-95F7-D52A0FFBB61F}" srcOrd="0" destOrd="0" presId="urn:microsoft.com/office/officeart/2005/8/layout/hProcess11"/>
    <dgm:cxn modelId="{CCF10016-3251-4F84-9862-5E4537C4D1F0}" type="presParOf" srcId="{C59D6735-5A36-460D-9442-B34EDD2FD749}" destId="{5E0995A6-5519-472B-8F63-452F462A387C}" srcOrd="1" destOrd="0" presId="urn:microsoft.com/office/officeart/2005/8/layout/hProcess11"/>
    <dgm:cxn modelId="{DDED0FA7-54AB-42B1-8CCB-F6DC00BC69A1}" type="presParOf" srcId="{C59D6735-5A36-460D-9442-B34EDD2FD749}" destId="{453ED97B-0728-4D41-8EA8-92416BC41629}" srcOrd="2" destOrd="0" presId="urn:microsoft.com/office/officeart/2005/8/layout/hProcess11"/>
    <dgm:cxn modelId="{646931C9-F52F-4AA8-9059-AAE8AA1C7E0A}" type="presParOf" srcId="{531AE791-1C63-4861-A15B-287C156ACF2B}" destId="{B14167E9-AA21-49F4-B20B-A9E3BE889761}" srcOrd="1" destOrd="0" presId="urn:microsoft.com/office/officeart/2005/8/layout/hProcess11"/>
    <dgm:cxn modelId="{6316D944-E9BA-46C6-BE88-9D50DDC7E493}" type="presParOf" srcId="{531AE791-1C63-4861-A15B-287C156ACF2B}" destId="{3074BEE8-B0F2-4AC8-989A-33548A80A6AC}" srcOrd="2" destOrd="0" presId="urn:microsoft.com/office/officeart/2005/8/layout/hProcess11"/>
    <dgm:cxn modelId="{34669D11-9CDA-4526-8537-FD7CE63E8428}" type="presParOf" srcId="{3074BEE8-B0F2-4AC8-989A-33548A80A6AC}" destId="{8B36A3E6-A369-428C-9D64-BD6471C2D993}" srcOrd="0" destOrd="0" presId="urn:microsoft.com/office/officeart/2005/8/layout/hProcess11"/>
    <dgm:cxn modelId="{19276EAE-2B3B-49ED-A960-E9FF47FD325F}" type="presParOf" srcId="{3074BEE8-B0F2-4AC8-989A-33548A80A6AC}" destId="{78E92B72-422D-4C31-8312-85F729607918}" srcOrd="1" destOrd="0" presId="urn:microsoft.com/office/officeart/2005/8/layout/hProcess11"/>
    <dgm:cxn modelId="{6C3F3969-478B-48AB-93F5-4A136D8D8422}" type="presParOf" srcId="{3074BEE8-B0F2-4AC8-989A-33548A80A6AC}" destId="{3E8CC268-1983-45E0-A27B-9474EF04C103}" srcOrd="2" destOrd="0" presId="urn:microsoft.com/office/officeart/2005/8/layout/hProcess11"/>
    <dgm:cxn modelId="{7B7B1C5F-67D2-4435-9D91-EF16B4E74EDC}" type="presParOf" srcId="{531AE791-1C63-4861-A15B-287C156ACF2B}" destId="{96FDEEC7-E518-49D2-A372-04B9791CE93C}" srcOrd="3" destOrd="0" presId="urn:microsoft.com/office/officeart/2005/8/layout/hProcess11"/>
    <dgm:cxn modelId="{1C9D8CC5-A44B-49B5-89CE-32318DDAFCD1}" type="presParOf" srcId="{531AE791-1C63-4861-A15B-287C156ACF2B}" destId="{8CE5B6D4-C956-4DB4-8704-8AA767DECE3D}" srcOrd="4" destOrd="0" presId="urn:microsoft.com/office/officeart/2005/8/layout/hProcess11"/>
    <dgm:cxn modelId="{E4A6566F-5631-44D3-8B28-4CE90D27CB28}" type="presParOf" srcId="{8CE5B6D4-C956-4DB4-8704-8AA767DECE3D}" destId="{90DF8000-DCC2-4693-9138-67425095A2B6}" srcOrd="0" destOrd="0" presId="urn:microsoft.com/office/officeart/2005/8/layout/hProcess11"/>
    <dgm:cxn modelId="{949C310E-7576-4DFA-AC95-633E317FF402}" type="presParOf" srcId="{8CE5B6D4-C956-4DB4-8704-8AA767DECE3D}" destId="{BFBD7160-BD59-4972-9C5A-52D481B05B77}" srcOrd="1" destOrd="0" presId="urn:microsoft.com/office/officeart/2005/8/layout/hProcess11"/>
    <dgm:cxn modelId="{05DE4426-4598-4ED9-8CFD-58E6F1F4BAAB}" type="presParOf" srcId="{8CE5B6D4-C956-4DB4-8704-8AA767DECE3D}" destId="{D5DB775C-5735-4ABF-BED9-B1703B48EFF3}"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FB4E-80D8-4CBB-8EDF-0A3DA3F28175}">
      <dsp:nvSpPr>
        <dsp:cNvPr id="0" name=""/>
        <dsp:cNvSpPr/>
      </dsp:nvSpPr>
      <dsp:spPr>
        <a:xfrm>
          <a:off x="175193" y="1392216"/>
          <a:ext cx="11526927" cy="18562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58F16-0B41-435E-95F7-D52A0FFBB61F}">
      <dsp:nvSpPr>
        <dsp:cNvPr id="0" name=""/>
        <dsp:cNvSpPr/>
      </dsp:nvSpPr>
      <dsp:spPr>
        <a:xfrm>
          <a:off x="-18120" y="0"/>
          <a:ext cx="249731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ts val="1800"/>
            </a:spcAft>
            <a:buNone/>
          </a:pPr>
          <a:r>
            <a:rPr lang="en-US" sz="2800" kern="1200" dirty="0">
              <a:latin typeface="Franklin Gothic Medium Cond" panose="020B0606030402020204" pitchFamily="34" charset="0"/>
            </a:rPr>
            <a:t>Finalize Family Decisions </a:t>
          </a:r>
        </a:p>
        <a:p>
          <a:pPr marL="0" lvl="0" indent="0" algn="ctr" defTabSz="1244600">
            <a:lnSpc>
              <a:spcPct val="90000"/>
            </a:lnSpc>
            <a:spcBef>
              <a:spcPct val="0"/>
            </a:spcBef>
            <a:spcAft>
              <a:spcPct val="35000"/>
            </a:spcAft>
            <a:buNone/>
          </a:pPr>
          <a:r>
            <a:rPr lang="en-US" sz="2800" kern="1200" dirty="0">
              <a:latin typeface="Franklin Gothic Medium Cond" panose="020B0606030402020204" pitchFamily="34" charset="0"/>
            </a:rPr>
            <a:t>Leader Recruiting</a:t>
          </a:r>
        </a:p>
      </dsp:txBody>
      <dsp:txXfrm>
        <a:off x="-18120" y="0"/>
        <a:ext cx="2497313" cy="1856289"/>
      </dsp:txXfrm>
    </dsp:sp>
    <dsp:sp modelId="{5E0995A6-5519-472B-8F63-452F462A387C}">
      <dsp:nvSpPr>
        <dsp:cNvPr id="0" name=""/>
        <dsp:cNvSpPr/>
      </dsp:nvSpPr>
      <dsp:spPr>
        <a:xfrm>
          <a:off x="52841" y="1914217"/>
          <a:ext cx="2355389" cy="8122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6A3E6-A369-428C-9D64-BD6471C2D993}">
      <dsp:nvSpPr>
        <dsp:cNvPr id="0" name=""/>
        <dsp:cNvSpPr/>
      </dsp:nvSpPr>
      <dsp:spPr>
        <a:xfrm>
          <a:off x="2661069" y="2784433"/>
          <a:ext cx="249731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Youth Signup and Den Organization … </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 Finish Leader Recruitment and Training</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Do  Adventures!</a:t>
          </a:r>
        </a:p>
      </dsp:txBody>
      <dsp:txXfrm>
        <a:off x="2661069" y="2784433"/>
        <a:ext cx="2497313" cy="1856289"/>
      </dsp:txXfrm>
    </dsp:sp>
    <dsp:sp modelId="{78E92B72-422D-4C31-8312-85F729607918}">
      <dsp:nvSpPr>
        <dsp:cNvPr id="0" name=""/>
        <dsp:cNvSpPr/>
      </dsp:nvSpPr>
      <dsp:spPr>
        <a:xfrm>
          <a:off x="2604058" y="1901487"/>
          <a:ext cx="2611334" cy="837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CD6B2-251E-45F5-BAB0-3346AC9B7FAD}">
      <dsp:nvSpPr>
        <dsp:cNvPr id="0" name=""/>
        <dsp:cNvSpPr/>
      </dsp:nvSpPr>
      <dsp:spPr>
        <a:xfrm>
          <a:off x="5481754" y="0"/>
          <a:ext cx="249731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Franklin Gothic Medium Cond" panose="020B0606030402020204" pitchFamily="34" charset="0"/>
              <a:ea typeface="+mn-ea"/>
              <a:cs typeface="+mn-cs"/>
            </a:rPr>
            <a:t>Program</a:t>
          </a:r>
        </a:p>
        <a:p>
          <a:pPr marL="0" lvl="0" indent="0" algn="ctr" defTabSz="1244600">
            <a:lnSpc>
              <a:spcPct val="90000"/>
            </a:lnSpc>
            <a:spcBef>
              <a:spcPct val="0"/>
            </a:spcBef>
            <a:spcAft>
              <a:spcPct val="35000"/>
            </a:spcAft>
            <a:buNone/>
          </a:pPr>
          <a:r>
            <a:rPr lang="en-US" sz="2800" kern="1200" dirty="0">
              <a:solidFill>
                <a:schemeClr val="tx1"/>
              </a:solidFill>
              <a:latin typeface="Franklin Gothic Medium Cond" panose="020B0606030402020204" pitchFamily="34" charset="0"/>
              <a:ea typeface="+mn-ea"/>
              <a:cs typeface="+mn-cs"/>
            </a:rPr>
            <a:t>Plan for Crossover</a:t>
          </a:r>
        </a:p>
      </dsp:txBody>
      <dsp:txXfrm>
        <a:off x="5481754" y="0"/>
        <a:ext cx="2497313" cy="1856289"/>
      </dsp:txXfrm>
    </dsp:sp>
    <dsp:sp modelId="{4170A4B8-0278-4DF9-8764-068E66B30434}">
      <dsp:nvSpPr>
        <dsp:cNvPr id="0" name=""/>
        <dsp:cNvSpPr/>
      </dsp:nvSpPr>
      <dsp:spPr>
        <a:xfrm>
          <a:off x="5340258" y="1891303"/>
          <a:ext cx="2780303" cy="8581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405A55-FF2D-48BD-BD8D-EA4C7E560A7D}">
      <dsp:nvSpPr>
        <dsp:cNvPr id="0" name=""/>
        <dsp:cNvSpPr/>
      </dsp:nvSpPr>
      <dsp:spPr>
        <a:xfrm>
          <a:off x="8245428" y="2784433"/>
          <a:ext cx="249731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Do Summer Adventures too (Overnight Camp / Day Camp / Your Fun Ideas)</a:t>
          </a:r>
        </a:p>
        <a:p>
          <a:pPr marL="0" lvl="0" indent="0" algn="l" defTabSz="800100">
            <a:lnSpc>
              <a:spcPct val="90000"/>
            </a:lnSpc>
            <a:spcBef>
              <a:spcPct val="0"/>
            </a:spcBef>
            <a:spcAft>
              <a:spcPct val="35000"/>
            </a:spcAft>
            <a:buNone/>
          </a:pPr>
          <a:endParaRPr lang="en-US" sz="800" i="0" kern="1200" dirty="0">
            <a:solidFill>
              <a:schemeClr val="tx1"/>
            </a:solidFill>
            <a:latin typeface="Franklin Gothic Medium Cond" panose="020B0606030402020204" pitchFamily="34" charset="0"/>
            <a:ea typeface="+mn-ea"/>
            <a:cs typeface="+mn-cs"/>
          </a:endParaRP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Plan for Next Year!  (Calendar of Activities, and Leader Recruiting)</a:t>
          </a:r>
        </a:p>
      </dsp:txBody>
      <dsp:txXfrm>
        <a:off x="8245428" y="2784433"/>
        <a:ext cx="2497313" cy="1856289"/>
      </dsp:txXfrm>
    </dsp:sp>
    <dsp:sp modelId="{1F4FDADD-B39F-4AC9-AC30-604A12285CB6}">
      <dsp:nvSpPr>
        <dsp:cNvPr id="0" name=""/>
        <dsp:cNvSpPr/>
      </dsp:nvSpPr>
      <dsp:spPr>
        <a:xfrm>
          <a:off x="8278911" y="1919342"/>
          <a:ext cx="2430346" cy="8020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FB4E-80D8-4CBB-8EDF-0A3DA3F28175}">
      <dsp:nvSpPr>
        <dsp:cNvPr id="0" name=""/>
        <dsp:cNvSpPr/>
      </dsp:nvSpPr>
      <dsp:spPr>
        <a:xfrm>
          <a:off x="0" y="1392216"/>
          <a:ext cx="11799065" cy="18562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58F16-0B41-435E-95F7-D52A0FFBB61F}">
      <dsp:nvSpPr>
        <dsp:cNvPr id="0" name=""/>
        <dsp:cNvSpPr/>
      </dsp:nvSpPr>
      <dsp:spPr>
        <a:xfrm>
          <a:off x="2931" y="0"/>
          <a:ext cx="278960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ts val="1800"/>
            </a:spcAft>
            <a:buNone/>
          </a:pPr>
          <a:r>
            <a:rPr lang="en-US" sz="2800" kern="1200" dirty="0">
              <a:latin typeface="Franklin Gothic Medium Cond" panose="020B0606030402020204" pitchFamily="34" charset="0"/>
            </a:rPr>
            <a:t>Develop Girl Troop Decisions </a:t>
          </a:r>
        </a:p>
        <a:p>
          <a:pPr marL="0" lvl="0" indent="0" algn="ctr" defTabSz="1244600">
            <a:lnSpc>
              <a:spcPct val="90000"/>
            </a:lnSpc>
            <a:spcBef>
              <a:spcPct val="0"/>
            </a:spcBef>
            <a:spcAft>
              <a:spcPct val="35000"/>
            </a:spcAft>
            <a:buNone/>
          </a:pPr>
          <a:r>
            <a:rPr lang="en-US" sz="2800" kern="1200" dirty="0">
              <a:latin typeface="Franklin Gothic Medium Cond" panose="020B0606030402020204" pitchFamily="34" charset="0"/>
            </a:rPr>
            <a:t>Leader Recruiting</a:t>
          </a:r>
        </a:p>
      </dsp:txBody>
      <dsp:txXfrm>
        <a:off x="2931" y="0"/>
        <a:ext cx="2789603" cy="1856289"/>
      </dsp:txXfrm>
    </dsp:sp>
    <dsp:sp modelId="{5E0995A6-5519-472B-8F63-452F462A387C}">
      <dsp:nvSpPr>
        <dsp:cNvPr id="0" name=""/>
        <dsp:cNvSpPr/>
      </dsp:nvSpPr>
      <dsp:spPr>
        <a:xfrm>
          <a:off x="220037" y="1914217"/>
          <a:ext cx="2355389" cy="8122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6A3E6-A369-428C-9D64-BD6471C2D993}">
      <dsp:nvSpPr>
        <dsp:cNvPr id="0" name=""/>
        <dsp:cNvSpPr/>
      </dsp:nvSpPr>
      <dsp:spPr>
        <a:xfrm>
          <a:off x="2932014" y="2784433"/>
          <a:ext cx="4755129"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Decision Time: Will you host a girl troop?</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“Soft” signup recruiting – invite prospects to activities  and meetings.</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Work with incoming  Scouts, troop committee(s), and boy troop PLC to plan upcoming events , etc.  </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New Scout Handbooks due in January, 2019</a:t>
          </a:r>
        </a:p>
      </dsp:txBody>
      <dsp:txXfrm>
        <a:off x="2932014" y="2784433"/>
        <a:ext cx="4755129" cy="1856289"/>
      </dsp:txXfrm>
    </dsp:sp>
    <dsp:sp modelId="{78E92B72-422D-4C31-8312-85F729607918}">
      <dsp:nvSpPr>
        <dsp:cNvPr id="0" name=""/>
        <dsp:cNvSpPr/>
      </dsp:nvSpPr>
      <dsp:spPr>
        <a:xfrm>
          <a:off x="3330334" y="1901487"/>
          <a:ext cx="3958490" cy="837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F8000-DCC2-4693-9138-67425095A2B6}">
      <dsp:nvSpPr>
        <dsp:cNvPr id="0" name=""/>
        <dsp:cNvSpPr/>
      </dsp:nvSpPr>
      <dsp:spPr>
        <a:xfrm>
          <a:off x="8065107" y="2717403"/>
          <a:ext cx="2789603" cy="185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Submit unit, youth and adult apps 2/1/19.</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Launch the new Troop (elections, camping, etc.)</a:t>
          </a:r>
        </a:p>
        <a:p>
          <a:pPr marL="0" lvl="0" indent="0" algn="l" defTabSz="800100">
            <a:lnSpc>
              <a:spcPct val="90000"/>
            </a:lnSpc>
            <a:spcBef>
              <a:spcPct val="0"/>
            </a:spcBef>
            <a:spcAft>
              <a:spcPct val="35000"/>
            </a:spcAft>
            <a:buNone/>
          </a:pPr>
          <a:r>
            <a:rPr lang="en-US" sz="1800" i="0" kern="1200" dirty="0">
              <a:solidFill>
                <a:schemeClr val="tx1"/>
              </a:solidFill>
              <a:latin typeface="Franklin Gothic Medium Cond" panose="020B0606030402020204" pitchFamily="34" charset="0"/>
              <a:ea typeface="+mn-ea"/>
              <a:cs typeface="+mn-cs"/>
            </a:rPr>
            <a:t>Summer Camp!</a:t>
          </a:r>
        </a:p>
      </dsp:txBody>
      <dsp:txXfrm>
        <a:off x="8065107" y="2717403"/>
        <a:ext cx="2789603" cy="1856289"/>
      </dsp:txXfrm>
    </dsp:sp>
    <dsp:sp modelId="{BFBD7160-BD59-4972-9C5A-52D481B05B77}">
      <dsp:nvSpPr>
        <dsp:cNvPr id="0" name=""/>
        <dsp:cNvSpPr/>
      </dsp:nvSpPr>
      <dsp:spPr>
        <a:xfrm>
          <a:off x="8010814" y="1963376"/>
          <a:ext cx="2679117" cy="7139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4B46A-C6C7-4DCE-B44D-C79C33BC916F}"/>
              </a:ext>
            </a:extLst>
          </p:cNvPr>
          <p:cNvSpPr>
            <a:spLocks noGrp="1"/>
          </p:cNvSpPr>
          <p:nvPr>
            <p:ph type="hdr" sz="quarter"/>
          </p:nvPr>
        </p:nvSpPr>
        <p:spPr>
          <a:xfrm>
            <a:off x="2" y="1"/>
            <a:ext cx="2972421" cy="459075"/>
          </a:xfrm>
          <a:prstGeom prst="rect">
            <a:avLst/>
          </a:prstGeom>
        </p:spPr>
        <p:txBody>
          <a:bodyPr vert="horz" lIns="89730" tIns="44865" rIns="89730" bIns="448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BC88E5-181F-461E-BBAD-CBD4D826BA6E}"/>
              </a:ext>
            </a:extLst>
          </p:cNvPr>
          <p:cNvSpPr>
            <a:spLocks noGrp="1"/>
          </p:cNvSpPr>
          <p:nvPr>
            <p:ph type="dt" sz="quarter" idx="1"/>
          </p:nvPr>
        </p:nvSpPr>
        <p:spPr>
          <a:xfrm>
            <a:off x="3884027" y="1"/>
            <a:ext cx="2972421" cy="459075"/>
          </a:xfrm>
          <a:prstGeom prst="rect">
            <a:avLst/>
          </a:prstGeom>
        </p:spPr>
        <p:txBody>
          <a:bodyPr vert="horz" lIns="89730" tIns="44865" rIns="89730" bIns="44865" rtlCol="0"/>
          <a:lstStyle>
            <a:lvl1pPr algn="r">
              <a:defRPr sz="1200"/>
            </a:lvl1pPr>
          </a:lstStyle>
          <a:p>
            <a:fld id="{56BA13AC-09D0-4F02-BC58-3AF6516230AE}" type="datetimeFigureOut">
              <a:rPr lang="en-US" smtClean="0"/>
              <a:t>7/20/2018</a:t>
            </a:fld>
            <a:endParaRPr lang="en-US" dirty="0"/>
          </a:p>
        </p:txBody>
      </p:sp>
      <p:sp>
        <p:nvSpPr>
          <p:cNvPr id="4" name="Footer Placeholder 3">
            <a:extLst>
              <a:ext uri="{FF2B5EF4-FFF2-40B4-BE49-F238E27FC236}">
                <a16:creationId xmlns:a16="http://schemas.microsoft.com/office/drawing/2014/main" id="{0EA08BD0-A5B3-4145-9083-FBB2EA32BFF0}"/>
              </a:ext>
            </a:extLst>
          </p:cNvPr>
          <p:cNvSpPr>
            <a:spLocks noGrp="1"/>
          </p:cNvSpPr>
          <p:nvPr>
            <p:ph type="ftr" sz="quarter" idx="2"/>
          </p:nvPr>
        </p:nvSpPr>
        <p:spPr>
          <a:xfrm>
            <a:off x="2" y="8684929"/>
            <a:ext cx="2972421" cy="459075"/>
          </a:xfrm>
          <a:prstGeom prst="rect">
            <a:avLst/>
          </a:prstGeom>
        </p:spPr>
        <p:txBody>
          <a:bodyPr vert="horz" lIns="89730" tIns="44865" rIns="89730" bIns="448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7B3056-D90A-48CF-B5A1-046F1CBA83B7}"/>
              </a:ext>
            </a:extLst>
          </p:cNvPr>
          <p:cNvSpPr>
            <a:spLocks noGrp="1"/>
          </p:cNvSpPr>
          <p:nvPr>
            <p:ph type="sldNum" sz="quarter" idx="3"/>
          </p:nvPr>
        </p:nvSpPr>
        <p:spPr>
          <a:xfrm>
            <a:off x="3884027" y="8684929"/>
            <a:ext cx="2972421" cy="459075"/>
          </a:xfrm>
          <a:prstGeom prst="rect">
            <a:avLst/>
          </a:prstGeom>
        </p:spPr>
        <p:txBody>
          <a:bodyPr vert="horz" lIns="89730" tIns="44865" rIns="89730" bIns="44865" rtlCol="0" anchor="b"/>
          <a:lstStyle>
            <a:lvl1pPr algn="r">
              <a:defRPr sz="1200"/>
            </a:lvl1pPr>
          </a:lstStyle>
          <a:p>
            <a:fld id="{F1B721F8-A7A9-4EAD-8D09-4321B9230832}" type="slidenum">
              <a:rPr lang="en-US" smtClean="0"/>
              <a:t>‹#›</a:t>
            </a:fld>
            <a:endParaRPr lang="en-US" dirty="0"/>
          </a:p>
        </p:txBody>
      </p:sp>
    </p:spTree>
    <p:extLst>
      <p:ext uri="{BB962C8B-B14F-4D97-AF65-F5344CB8AC3E}">
        <p14:creationId xmlns:p14="http://schemas.microsoft.com/office/powerpoint/2010/main" val="530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E64F13E8-DA2F-4DBB-8956-09AB309AB247}" type="datetimeFigureOut">
              <a:rPr lang="en-US" smtClean="0"/>
              <a:t>7/20/2018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C5858-4F87-4C41-973E-171ED2675915}" type="slidenum">
              <a:rPr lang="en-US" smtClean="0"/>
              <a:t>‹#›</a:t>
            </a:fld>
            <a:endParaRPr lang="en-US" dirty="0"/>
          </a:p>
        </p:txBody>
      </p:sp>
    </p:spTree>
    <p:extLst>
      <p:ext uri="{BB962C8B-B14F-4D97-AF65-F5344CB8AC3E}">
        <p14:creationId xmlns:p14="http://schemas.microsoft.com/office/powerpoint/2010/main" val="175916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outing.org/familyscout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otect-us.mimecast.com/s/zIgqCXDMJOUDjlVYsDUPCC?domain=beascout.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my.scouting.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tect-us.mimecast.com/s/zIgqCXDMJOUDjlVYsDUPCC?domain=beascout.or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linkingunitneeds.info/How_To_Guide_for_Updating_Unit_Pin_at_BeAScout.org" TargetMode="External"/><Relationship Id="rId4" Type="http://schemas.openxmlformats.org/officeDocument/2006/relationships/hyperlink" Target="https://my.scouting.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outing.org/familyscout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family.scouting@scouting.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overview of practical Family Scouting implementation issues for Units in the Atlanta Area Council.   </a:t>
            </a:r>
          </a:p>
          <a:p>
            <a:endParaRPr lang="en-US" baseline="0" dirty="0"/>
          </a:p>
          <a:p>
            <a:r>
              <a:rPr lang="en-US" baseline="0" dirty="0"/>
              <a:t>It is adapted from general information posted at </a:t>
            </a:r>
            <a:r>
              <a:rPr lang="en-US" sz="1200" u="sng" kern="1200" dirty="0">
                <a:solidFill>
                  <a:schemeClr val="tx1"/>
                </a:solidFill>
                <a:effectLst/>
                <a:latin typeface="+mn-lt"/>
                <a:ea typeface="+mn-ea"/>
                <a:cs typeface="+mn-cs"/>
                <a:hlinkClick r:id="rId3"/>
              </a:rPr>
              <a:t>https://www.scouting.org/familyscouting/</a:t>
            </a:r>
            <a:r>
              <a:rPr lang="en-US" baseline="0" dirty="0"/>
              <a:t>, and in other locations, with a focus on practical issues for units as they implement the Family Scouting program, and work with their Chartered Organization, their families and their community.  </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a:t>
            </a:fld>
            <a:endParaRPr lang="en-US" dirty="0"/>
          </a:p>
        </p:txBody>
      </p:sp>
    </p:spTree>
    <p:extLst>
      <p:ext uri="{BB962C8B-B14F-4D97-AF65-F5344CB8AC3E}">
        <p14:creationId xmlns:p14="http://schemas.microsoft.com/office/powerpoint/2010/main" val="289396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“Standalone” Troops of girls will operate like current “standalone” Troops of boys.   </a:t>
            </a:r>
          </a:p>
          <a:p>
            <a:endParaRPr lang="en-US" dirty="0"/>
          </a:p>
          <a:p>
            <a:r>
              <a:rPr lang="en-US" dirty="0"/>
              <a:t>You might only see other troops at camporees and summer camp.</a:t>
            </a:r>
          </a:p>
          <a:p>
            <a:endParaRPr lang="en-US" dirty="0"/>
          </a:p>
          <a:p>
            <a:r>
              <a:rPr lang="en-US" dirty="0"/>
              <a:t>But … girl Troops alongside boy Troops have some special issues, whether linked or not.   For example, sharing of equipment and meeting space. </a:t>
            </a:r>
          </a:p>
        </p:txBody>
      </p:sp>
      <p:sp>
        <p:nvSpPr>
          <p:cNvPr id="4" name="Slide Number Placeholder 3"/>
          <p:cNvSpPr>
            <a:spLocks noGrp="1"/>
          </p:cNvSpPr>
          <p:nvPr>
            <p:ph type="sldNum" sz="quarter" idx="10"/>
          </p:nvPr>
        </p:nvSpPr>
        <p:spPr/>
        <p:txBody>
          <a:bodyPr/>
          <a:lstStyle/>
          <a:p>
            <a:fld id="{260C5858-4F87-4C41-973E-171ED2675915}" type="slidenum">
              <a:rPr lang="en-US" smtClean="0"/>
              <a:t>10</a:t>
            </a:fld>
            <a:endParaRPr lang="en-US" dirty="0"/>
          </a:p>
        </p:txBody>
      </p:sp>
    </p:spTree>
    <p:extLst>
      <p:ext uri="{BB962C8B-B14F-4D97-AF65-F5344CB8AC3E}">
        <p14:creationId xmlns:p14="http://schemas.microsoft.com/office/powerpoint/2010/main" val="183903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a:t>
            </a:r>
            <a:r>
              <a:rPr lang="en-US" baseline="0" dirty="0"/>
              <a:t> that </a:t>
            </a:r>
            <a:r>
              <a:rPr lang="en-US" dirty="0"/>
              <a:t>“</a:t>
            </a:r>
            <a:r>
              <a:rPr lang="en-US" sz="1200" dirty="0">
                <a:solidFill>
                  <a:srgbClr val="2A556E"/>
                </a:solidFill>
                <a:latin typeface="Franklin Gothic Medium Cond" panose="020B0606030402020204" pitchFamily="34" charset="0"/>
              </a:rPr>
              <a:t>troops will be single gender — </a:t>
            </a:r>
            <a:r>
              <a:rPr lang="en-US" sz="1200" u="sng" dirty="0">
                <a:solidFill>
                  <a:srgbClr val="2A556E"/>
                </a:solidFill>
                <a:latin typeface="Franklin Gothic Medium Cond" panose="020B0606030402020204" pitchFamily="34" charset="0"/>
              </a:rPr>
              <a:t>all boys</a:t>
            </a:r>
            <a:r>
              <a:rPr lang="en-US" sz="1200" dirty="0">
                <a:solidFill>
                  <a:srgbClr val="2A556E"/>
                </a:solidFill>
                <a:latin typeface="Franklin Gothic Medium Cond" panose="020B0606030402020204" pitchFamily="34" charset="0"/>
              </a:rPr>
              <a:t> or </a:t>
            </a:r>
            <a:r>
              <a:rPr lang="en-US" sz="1200" u="sng" dirty="0">
                <a:solidFill>
                  <a:srgbClr val="2A556E"/>
                </a:solidFill>
                <a:latin typeface="Franklin Gothic Medium Cond" panose="020B0606030402020204" pitchFamily="34" charset="0"/>
              </a:rPr>
              <a:t>all girls</a:t>
            </a:r>
            <a:r>
              <a:rPr lang="en-US" dirty="0"/>
              <a:t>” is also subject to some misunderstanding</a:t>
            </a:r>
            <a:r>
              <a:rPr lang="en-US" baseline="0" dirty="0"/>
              <a:t> and maybe some myth-making, but the official FAQ updated in June 2018 make it clear that All Scouting is Local on this matter – and Units may make this determination, as they do now in many aspects of BSA activities!  </a:t>
            </a:r>
          </a:p>
          <a:p>
            <a:endParaRPr lang="en-US" baseline="0" dirty="0"/>
          </a:p>
          <a:p>
            <a:r>
              <a:rPr lang="en-US" baseline="0" dirty="0"/>
              <a:t>So they may do activities together.  If that’s what the Chartered Organization allows.</a:t>
            </a:r>
          </a:p>
          <a:p>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11</a:t>
            </a:fld>
            <a:endParaRPr lang="en-US" dirty="0"/>
          </a:p>
        </p:txBody>
      </p:sp>
    </p:spTree>
    <p:extLst>
      <p:ext uri="{BB962C8B-B14F-4D97-AF65-F5344CB8AC3E}">
        <p14:creationId xmlns:p14="http://schemas.microsoft.com/office/powerpoint/2010/main" val="208197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the next slide, because it’s not just up to the Chartered Organization and the Adult Leaders … </a:t>
            </a:r>
          </a:p>
          <a:p>
            <a:endParaRPr lang="en-US" dirty="0"/>
          </a:p>
          <a:p>
            <a:r>
              <a:rPr lang="en-US" dirty="0"/>
              <a:t>Note the word “should” in “The other components of the Scout meeting should be run separately”.  Given the common structure of a Troop Meeting as Opening, Skills Instruction, Patrol Meetings, Inter-patrol Activity and Closing, the advice says clearly that Openings and Closings can be together or separate, and by definition patrols of the girl Troop would meet separately from each other Patrol.  Skills instruction often is individualized based on who needs the skill or the experience instruction, often with several different instructions going on at once – so if that “should” be done separately, it doesn’t say it “must” be done separately.  Same with Inter-Patrol Competitions.  Could be “Inter-Troop Competition”.</a:t>
            </a:r>
          </a:p>
        </p:txBody>
      </p:sp>
      <p:sp>
        <p:nvSpPr>
          <p:cNvPr id="4" name="Slide Number Placeholder 3"/>
          <p:cNvSpPr>
            <a:spLocks noGrp="1"/>
          </p:cNvSpPr>
          <p:nvPr>
            <p:ph type="sldNum" sz="quarter" idx="10"/>
          </p:nvPr>
        </p:nvSpPr>
        <p:spPr/>
        <p:txBody>
          <a:bodyPr/>
          <a:lstStyle/>
          <a:p>
            <a:fld id="{260C5858-4F87-4C41-973E-171ED2675915}" type="slidenum">
              <a:rPr lang="en-US" smtClean="0"/>
              <a:t>12</a:t>
            </a:fld>
            <a:endParaRPr lang="en-US" dirty="0"/>
          </a:p>
        </p:txBody>
      </p:sp>
    </p:spTree>
    <p:extLst>
      <p:ext uri="{BB962C8B-B14F-4D97-AF65-F5344CB8AC3E}">
        <p14:creationId xmlns:p14="http://schemas.microsoft.com/office/powerpoint/2010/main" val="357696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a</a:t>
            </a:r>
            <a:r>
              <a:rPr lang="en-US" baseline="0" dirty="0"/>
              <a:t> pair of troops might do activities together hopefully won’t be decided by Scoutmaster or Committee at all, because – unlike Cub Scouts – Scouts BSA is a Scout-led program.</a:t>
            </a:r>
          </a:p>
          <a:p>
            <a:endParaRPr lang="en-US" baseline="0" dirty="0"/>
          </a:p>
          <a:p>
            <a:r>
              <a:rPr lang="en-US" baseline="0" dirty="0"/>
              <a:t>You might think a troop of boys and a troop of girls would want to do the same activities … but you might be wrong.  The Patrol Leaders Council of each troop should determine than, not a Scoutmaster or Committee.  Granted, more separate activities will put more demands on adult leadership to support program the youth of the respective troops want to do, but if a girl troop and a boy troop want to go their own ways, you can enlist them to help recruit the necessary leadership to do so – just like we should enlist them to raise the money needed to go places and do things.</a:t>
            </a:r>
          </a:p>
          <a:p>
            <a:endParaRPr lang="en-US" dirty="0"/>
          </a:p>
          <a:p>
            <a:r>
              <a:rPr lang="en-US" baseline="0" dirty="0"/>
              <a:t>Some troops of boys and girls will want to do a lot of activity together, others will want to be nowhere near the other troop, others will be OK with “going to the same places” but keeping a respectable distance from the other troop … sort of like how patrols should really camp at least 300 feet apart, not all clumped together.</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13</a:t>
            </a:fld>
            <a:endParaRPr lang="en-US" dirty="0"/>
          </a:p>
        </p:txBody>
      </p:sp>
    </p:spTree>
    <p:extLst>
      <p:ext uri="{BB962C8B-B14F-4D97-AF65-F5344CB8AC3E}">
        <p14:creationId xmlns:p14="http://schemas.microsoft.com/office/powerpoint/2010/main" val="3413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general timeline for Cub Scout</a:t>
            </a:r>
            <a:r>
              <a:rPr lang="en-US" baseline="0" dirty="0"/>
              <a:t> Packs during this 2018 launch year for “Family Scouting” … right now, you can finalize (and maybe change) your “Family Scouting” decision by your Chartered Organization in conjunction with the Pack Leaders who will deliver the program.  </a:t>
            </a:r>
          </a:p>
          <a:p>
            <a:endParaRPr lang="en-US" baseline="0" dirty="0"/>
          </a:p>
          <a:p>
            <a:r>
              <a:rPr lang="en-US" baseline="0" dirty="0"/>
              <a:t>Most units have decided already, but if (like many) a unit elected to stay “all boy” out of uncertainty over what Cub Scouting for girls would look like or concern about recruiting sufficient leaders, </a:t>
            </a:r>
            <a:r>
              <a:rPr lang="en-US" i="1" u="sng" baseline="0" dirty="0"/>
              <a:t>it’s not too late to change your mind</a:t>
            </a:r>
            <a:r>
              <a:rPr lang="en-US" baseline="0" dirty="0"/>
              <a:t>:  at any time, a Pack can update their “BeAScout.org” pin through my.scouting.org to elect to be a </a:t>
            </a:r>
            <a:r>
              <a:rPr lang="en-US" sz="1200" b="0" i="0" kern="1200" dirty="0">
                <a:solidFill>
                  <a:schemeClr val="tx1"/>
                </a:solidFill>
                <a:effectLst/>
                <a:latin typeface="+mn-lt"/>
                <a:ea typeface="+mn-ea"/>
                <a:cs typeface="+mn-cs"/>
              </a:rPr>
              <a:t>family pack (both boys and girls).  Some packs might</a:t>
            </a:r>
            <a:r>
              <a:rPr lang="en-US" sz="1200" b="0" i="0" kern="1200" baseline="0" dirty="0">
                <a:solidFill>
                  <a:schemeClr val="tx1"/>
                </a:solidFill>
                <a:effectLst/>
                <a:latin typeface="+mn-lt"/>
                <a:ea typeface="+mn-ea"/>
                <a:cs typeface="+mn-cs"/>
              </a:rPr>
              <a:t> get a swell of interest (and leader prospects) as the summer rolls on and when school starts back up.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July and August are key times to bake in your decision … especially by recruiting the key leaders you’ll need.</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And as you deal with your Chartered Organization and community, remember that we are promoters of the Girl Scouts of the USA – we want all youth to be in scouting somewhere … we want strong GSUSA troops and program.  We both do “scouting”: we just do it a bit differently – we think girls interested in the BSA are likely those who don’t find the GSUSA program appealing, and some girls might want to be involved in both!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That rolls very quickly into the August/September Signup and Program Launch for most Packs – as you do your Sign Up Events, you need to be sure that you have sufficient engaged (trained) leaders to have a great program, and if you have lots of Scouts sign up, you may need even more leaders.  And as you get going with lots of new families, have fun and easy events like Night at the Braves, Fall Campouts (even if you just “go for the day” on Saturday), and fishing and biking and hiking and field trips that families will enjoy and that will help parents “step up” as leaders.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Cub Program goes all year long, but for 2018 there are some special issues, since the first Scouts BSA troops for girls are only in the planning stage, making connection to the right troops more challenging – troop leaders are just now figuring out how to deliver the program in girl troops.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you have girls completing the Arrow of Light, and parents who want to support them, you can help troops launch strong Scouts BSA troops for your girls with your parents as key “founding” leaders on February 1, 2019.  </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14</a:t>
            </a:fld>
            <a:endParaRPr lang="en-US" dirty="0"/>
          </a:p>
        </p:txBody>
      </p:sp>
    </p:spTree>
    <p:extLst>
      <p:ext uri="{BB962C8B-B14F-4D97-AF65-F5344CB8AC3E}">
        <p14:creationId xmlns:p14="http://schemas.microsoft.com/office/powerpoint/2010/main" val="341040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general timeline for troops in the BSA</a:t>
            </a:r>
            <a:r>
              <a:rPr lang="en-US" baseline="0" dirty="0"/>
              <a:t> during this 2018 prep year for “Family Scouting” and Scouts BSA troops … right now, you can finalize (and maybe change) your “Family Scouting” decision by your Chartered Organization in conjunction with the Leaders who will deliver the program or be affected by it.  Some leaders of existing troops will welcome dual roles with a Scouts BSA girl troop – but not all, and having a “mirror” troop will require additional leaders to be engaged, both to run the new troop for girls, and to deal with the “coordination” issues that will result with many Chartered Organizations (like how to share the BSA equipment fairly, like troop trailers and cooking gear).</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 you deal with your Chartered Organization and community, remember to be promoters of the Girl Scouts of the USA – we want all youth to be in scouting somewhere … we want strong GSUSA troops and program (we’re just offering a different program).  </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Sometime in the latter half of 2018 Chartered Organizations will need to decide if they want to offer Scouts BSA for girls, and when they do … they will “want it now”.  While we can’t start officially until February 1, 2019, it’s a good planning practice to do “soft recruiting” (so you can plan how many girls are likely to join 2/1/19), and perfectly fine for those interested in joining to attend events as visitors, including (if your PLC invites them – and you may have girl Arrow of Light dens asking to visit) troop meetings and campouts and other events, and even instruction in Scout Skills.  [For those worried about insurance, they are covered “</a:t>
            </a:r>
            <a:r>
              <a:rPr lang="en-US" sz="1200" b="0" i="0" u="none" strike="noStrike" kern="1200" baseline="0" dirty="0">
                <a:solidFill>
                  <a:schemeClr val="tx1"/>
                </a:solidFill>
                <a:latin typeface="+mn-lt"/>
                <a:ea typeface="+mn-ea"/>
                <a:cs typeface="+mn-cs"/>
              </a:rPr>
              <a:t>while attending scheduled activities for the purpose of becoming registered Leaders and Scouts</a:t>
            </a:r>
            <a:r>
              <a:rPr lang="en-US" sz="1200" b="0" i="0" kern="1200" baseline="0" dirty="0">
                <a:solidFill>
                  <a:schemeClr val="tx1"/>
                </a:solidFill>
                <a:effectLst/>
                <a:latin typeface="+mn-lt"/>
                <a:ea typeface="+mn-ea"/>
                <a:cs typeface="+mn-cs"/>
              </a:rPr>
              <a:t>”, says Atlanta Area Council ACE </a:t>
            </a:r>
            <a:r>
              <a:rPr lang="en-US" sz="1200" b="0" i="0" u="none" strike="noStrike" kern="1200" baseline="0" dirty="0">
                <a:solidFill>
                  <a:schemeClr val="tx1"/>
                </a:solidFill>
                <a:latin typeface="+mn-lt"/>
                <a:ea typeface="+mn-ea"/>
                <a:cs typeface="+mn-cs"/>
              </a:rPr>
              <a:t>Policy Number PTP N00327402</a:t>
            </a:r>
            <a:r>
              <a:rPr lang="en-US" sz="1200" b="0" i="0" kern="1200" baseline="0" dirty="0">
                <a:solidFill>
                  <a:schemeClr val="tx1"/>
                </a:solidFill>
                <a:effectLst/>
                <a:latin typeface="+mn-lt"/>
                <a:ea typeface="+mn-ea"/>
                <a:cs typeface="+mn-cs"/>
              </a:rPr>
              <a:t>.]  All of this “pre-launch planning” will help your launch on February 1, 2019.</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Details will follow about how and when Unit Applications (for the new Scouts USA troops) will be processed, and how Youth and Adult online registrations will work – for paper registration, those could be completed in advance and submitted for entry on 2/1/19.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 program, Scouts BSA troops for girls will hopefully launch into a full program – likely, youth leader elections will be an early matter, and hopefully troop committee(s) and youth will have a full camping and activity schedule.  For summer camp, Woodruff and Bert Adams will hold space either under existing boy troop reservations (even if the girl troop will elect a separate campsite) or as a “to be formed” Scouts BSA troop for girls.</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15</a:t>
            </a:fld>
            <a:endParaRPr lang="en-US" dirty="0"/>
          </a:p>
        </p:txBody>
      </p:sp>
    </p:spTree>
    <p:extLst>
      <p:ext uri="{BB962C8B-B14F-4D97-AF65-F5344CB8AC3E}">
        <p14:creationId xmlns:p14="http://schemas.microsoft.com/office/powerpoint/2010/main" val="207596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16</a:t>
            </a:fld>
            <a:endParaRPr lang="en-US" dirty="0"/>
          </a:p>
        </p:txBody>
      </p:sp>
    </p:spTree>
    <p:extLst>
      <p:ext uri="{BB962C8B-B14F-4D97-AF65-F5344CB8AC3E}">
        <p14:creationId xmlns:p14="http://schemas.microsoft.com/office/powerpoint/2010/main" val="55655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Packs can accept girls</a:t>
            </a:r>
            <a:r>
              <a:rPr lang="en-US" baseline="0" dirty="0"/>
              <a:t> in the summer of 2018 … no need to wait to take registrations until school starts back … and summer is a good time to recruit leaders from excited families of girls to be ready to roll when school starts up.   </a:t>
            </a:r>
          </a:p>
          <a:p>
            <a:endParaRPr lang="en-US" baseline="0" dirty="0"/>
          </a:p>
          <a:p>
            <a:r>
              <a:rPr lang="en-US" baseline="0" dirty="0"/>
              <a:t>Troops of girls in Scouts BSA can’t officially form and take registrations until 2/1/19, but need to start to plan now … </a:t>
            </a:r>
          </a:p>
          <a:p>
            <a:endParaRPr lang="en-US" baseline="0" dirty="0"/>
          </a:p>
          <a:p>
            <a:r>
              <a:rPr lang="en-US" baseline="0" dirty="0"/>
              <a:t>Pack Online Registration is available on the “Be A Scout” website at </a:t>
            </a:r>
            <a:r>
              <a:rPr lang="en-US" sz="1200" u="sng" kern="1200" dirty="0">
                <a:solidFill>
                  <a:schemeClr val="tx1"/>
                </a:solidFill>
                <a:effectLst/>
                <a:latin typeface="+mn-lt"/>
                <a:ea typeface="+mn-ea"/>
                <a:cs typeface="+mn-cs"/>
                <a:hlinkClick r:id="rId3"/>
              </a:rPr>
              <a:t>BeAScout.org</a:t>
            </a:r>
            <a:r>
              <a:rPr lang="en-US" sz="1200" u="none" kern="1200" dirty="0">
                <a:solidFill>
                  <a:schemeClr val="tx1"/>
                </a:solidFill>
                <a:effectLst/>
                <a:latin typeface="+mn-lt"/>
                <a:ea typeface="+mn-ea"/>
                <a:cs typeface="+mn-cs"/>
              </a:rPr>
              <a:t> and by updating information in </a:t>
            </a:r>
            <a:r>
              <a:rPr lang="en-US" sz="1200" u="sng" kern="1200" dirty="0" err="1">
                <a:solidFill>
                  <a:schemeClr val="tx1"/>
                </a:solidFill>
                <a:effectLst/>
                <a:latin typeface="+mn-lt"/>
                <a:ea typeface="+mn-ea"/>
                <a:cs typeface="+mn-cs"/>
                <a:hlinkClick r:id="rId4"/>
              </a:rPr>
              <a:t>My.Scouting.Org</a:t>
            </a:r>
            <a:r>
              <a:rPr lang="en-US" sz="1200" u="none" kern="1200" dirty="0">
                <a:solidFill>
                  <a:schemeClr val="tx1"/>
                </a:solidFill>
                <a:effectLst/>
                <a:latin typeface="+mn-lt"/>
                <a:ea typeface="+mn-ea"/>
                <a:cs typeface="+mn-cs"/>
              </a:rPr>
              <a:t>, a Pack can show</a:t>
            </a:r>
            <a:r>
              <a:rPr lang="en-US" sz="1200" u="none" kern="1200" baseline="0" dirty="0">
                <a:solidFill>
                  <a:schemeClr val="tx1"/>
                </a:solidFill>
                <a:effectLst/>
                <a:latin typeface="+mn-lt"/>
                <a:ea typeface="+mn-ea"/>
                <a:cs typeface="+mn-cs"/>
              </a:rPr>
              <a:t> what kind of Pack it is:  All Boy, Both Girls and Boys, or All Girl.   </a:t>
            </a:r>
          </a:p>
        </p:txBody>
      </p:sp>
      <p:sp>
        <p:nvSpPr>
          <p:cNvPr id="4" name="Slide Number Placeholder 3"/>
          <p:cNvSpPr>
            <a:spLocks noGrp="1"/>
          </p:cNvSpPr>
          <p:nvPr>
            <p:ph type="sldNum" sz="quarter" idx="10"/>
          </p:nvPr>
        </p:nvSpPr>
        <p:spPr/>
        <p:txBody>
          <a:bodyPr/>
          <a:lstStyle/>
          <a:p>
            <a:fld id="{260C5858-4F87-4C41-973E-171ED2675915}" type="slidenum">
              <a:rPr lang="en-US" smtClean="0"/>
              <a:t>2</a:t>
            </a:fld>
            <a:endParaRPr lang="en-US" dirty="0"/>
          </a:p>
        </p:txBody>
      </p:sp>
    </p:spTree>
    <p:extLst>
      <p:ext uri="{BB962C8B-B14F-4D97-AF65-F5344CB8AC3E}">
        <p14:creationId xmlns:p14="http://schemas.microsoft.com/office/powerpoint/2010/main" val="288384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types of Packs.  “All-Boy” are just like now.  “All-Girl” just like</a:t>
            </a:r>
            <a:r>
              <a:rPr lang="en-US" baseline="0" dirty="0"/>
              <a:t> it says.  “Boys &amp; Girls” Packs will have Boy Dens and Girl Dens … more to follow about how it works.</a:t>
            </a:r>
          </a:p>
          <a:p>
            <a:endParaRPr lang="en-US" baseline="0" dirty="0"/>
          </a:p>
          <a:p>
            <a:r>
              <a:rPr lang="en-US" baseline="0" dirty="0"/>
              <a:t>The “Be A Scout” website at </a:t>
            </a:r>
            <a:r>
              <a:rPr lang="en-US" sz="1200" u="sng" kern="1200" dirty="0">
                <a:solidFill>
                  <a:schemeClr val="tx1"/>
                </a:solidFill>
                <a:effectLst/>
                <a:latin typeface="+mn-lt"/>
                <a:ea typeface="+mn-ea"/>
                <a:cs typeface="+mn-cs"/>
                <a:hlinkClick r:id="rId3"/>
              </a:rPr>
              <a:t>BeAScout.org</a:t>
            </a:r>
            <a:r>
              <a:rPr lang="en-US" sz="1200" u="none" kern="1200" dirty="0">
                <a:solidFill>
                  <a:schemeClr val="tx1"/>
                </a:solidFill>
                <a:effectLst/>
                <a:latin typeface="+mn-lt"/>
                <a:ea typeface="+mn-ea"/>
                <a:cs typeface="+mn-cs"/>
              </a:rPr>
              <a:t> can show</a:t>
            </a:r>
            <a:r>
              <a:rPr lang="en-US" sz="1200" u="none" kern="1200" baseline="0" dirty="0">
                <a:solidFill>
                  <a:schemeClr val="tx1"/>
                </a:solidFill>
                <a:effectLst/>
                <a:latin typeface="+mn-lt"/>
                <a:ea typeface="+mn-ea"/>
                <a:cs typeface="+mn-cs"/>
              </a:rPr>
              <a:t> what kind of Pack you have:  All Boy, Both Girls and Boys, or All Girl.    </a:t>
            </a:r>
            <a:r>
              <a:rPr lang="en-US" sz="1200" kern="1200" dirty="0">
                <a:solidFill>
                  <a:schemeClr val="tx1"/>
                </a:solidFill>
                <a:effectLst/>
                <a:latin typeface="+mn-lt"/>
                <a:ea typeface="+mn-ea"/>
                <a:cs typeface="+mn-cs"/>
              </a:rPr>
              <a:t>To update your pin for the "Be A Scout" site, a "Key 3" leader of your Pack (or a “Key 3 Delegate”) needs to log in to your </a:t>
            </a:r>
            <a:r>
              <a:rPr lang="en-US" sz="1200" u="sng" kern="1200" dirty="0" err="1">
                <a:solidFill>
                  <a:schemeClr val="tx1"/>
                </a:solidFill>
                <a:effectLst/>
                <a:latin typeface="+mn-lt"/>
                <a:ea typeface="+mn-ea"/>
                <a:cs typeface="+mn-cs"/>
                <a:hlinkClick r:id="rId4"/>
              </a:rPr>
              <a:t>My.Scouting.Org</a:t>
            </a:r>
            <a:r>
              <a:rPr lang="en-US" sz="1200" kern="1200" dirty="0">
                <a:solidFill>
                  <a:schemeClr val="tx1"/>
                </a:solidFill>
                <a:effectLst/>
                <a:latin typeface="+mn-lt"/>
                <a:ea typeface="+mn-ea"/>
                <a:cs typeface="+mn-cs"/>
              </a:rPr>
              <a:t> account and update “Organization Manager” for your Pack to "Opt-In" to Family Scouting and then show whether</a:t>
            </a:r>
            <a:r>
              <a:rPr lang="en-US" sz="1200" kern="1200" baseline="0" dirty="0">
                <a:solidFill>
                  <a:schemeClr val="tx1"/>
                </a:solidFill>
                <a:effectLst/>
                <a:latin typeface="+mn-lt"/>
                <a:ea typeface="+mn-ea"/>
                <a:cs typeface="+mn-cs"/>
              </a:rPr>
              <a:t> you are </a:t>
            </a:r>
            <a:r>
              <a:rPr lang="en-US" sz="1200" u="none" kern="1200" baseline="0" dirty="0">
                <a:solidFill>
                  <a:schemeClr val="tx1"/>
                </a:solidFill>
                <a:effectLst/>
                <a:latin typeface="+mn-lt"/>
                <a:ea typeface="+mn-ea"/>
                <a:cs typeface="+mn-cs"/>
              </a:rPr>
              <a:t>All Boy, Both Girls and Boys, or All Girl</a:t>
            </a:r>
            <a:r>
              <a:rPr lang="en-US" sz="1200" kern="1200" dirty="0">
                <a:solidFill>
                  <a:schemeClr val="tx1"/>
                </a:solidFill>
                <a:effectLst/>
                <a:latin typeface="+mn-lt"/>
                <a:ea typeface="+mn-ea"/>
                <a:cs typeface="+mn-cs"/>
              </a:rPr>
              <a:t>.  The Key 3 leaders are </a:t>
            </a:r>
            <a:r>
              <a:rPr lang="en-US" sz="1200" kern="1200" dirty="0" err="1">
                <a:solidFill>
                  <a:schemeClr val="tx1"/>
                </a:solidFill>
                <a:effectLst/>
                <a:latin typeface="+mn-lt"/>
                <a:ea typeface="+mn-ea"/>
                <a:cs typeface="+mn-cs"/>
              </a:rPr>
              <a:t>Cubmaster</a:t>
            </a:r>
            <a:r>
              <a:rPr lang="en-US" sz="1200" kern="1200" dirty="0">
                <a:solidFill>
                  <a:schemeClr val="tx1"/>
                </a:solidFill>
                <a:effectLst/>
                <a:latin typeface="+mn-lt"/>
                <a:ea typeface="+mn-ea"/>
                <a:cs typeface="+mn-cs"/>
              </a:rPr>
              <a:t>, Chair, or Chartered Organization Representative</a:t>
            </a:r>
            <a:r>
              <a:rPr lang="en-US" sz="1200" u="none" kern="1200" dirty="0">
                <a:solidFill>
                  <a:schemeClr val="tx1"/>
                </a:solidFill>
                <a:effectLst/>
                <a:latin typeface="+mn-lt"/>
                <a:ea typeface="+mn-ea"/>
                <a:cs typeface="+mn-cs"/>
              </a:rPr>
              <a:t>.    </a:t>
            </a:r>
          </a:p>
          <a:p>
            <a:endParaRPr lang="en-US"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a:t>
            </a:r>
            <a:r>
              <a:rPr lang="en-US" sz="1200" kern="1200" baseline="0" dirty="0">
                <a:solidFill>
                  <a:schemeClr val="tx1"/>
                </a:solidFill>
                <a:effectLst/>
                <a:latin typeface="+mn-lt"/>
                <a:ea typeface="+mn-ea"/>
                <a:cs typeface="+mn-cs"/>
              </a:rPr>
              <a:t> you’re there, you should update your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BeAScout</a:t>
            </a:r>
            <a:r>
              <a:rPr lang="en-US" sz="1200" kern="1200" dirty="0">
                <a:solidFill>
                  <a:schemeClr val="tx1"/>
                </a:solidFill>
                <a:effectLst/>
                <a:latin typeface="+mn-lt"/>
                <a:ea typeface="+mn-ea"/>
                <a:cs typeface="+mn-cs"/>
              </a:rPr>
              <a:t>” setting in your </a:t>
            </a:r>
            <a:r>
              <a:rPr lang="en-US" sz="1200" u="sng" kern="1200" dirty="0" err="1">
                <a:solidFill>
                  <a:schemeClr val="tx1"/>
                </a:solidFill>
                <a:effectLst/>
                <a:latin typeface="+mn-lt"/>
                <a:ea typeface="+mn-ea"/>
                <a:cs typeface="+mn-cs"/>
                <a:hlinkClick r:id="rId4"/>
              </a:rPr>
              <a:t>My.Scouting.Org</a:t>
            </a:r>
            <a:r>
              <a:rPr lang="en-US" sz="1200" kern="1200" dirty="0">
                <a:solidFill>
                  <a:schemeClr val="tx1"/>
                </a:solidFill>
                <a:effectLst/>
                <a:latin typeface="+mn-lt"/>
                <a:ea typeface="+mn-ea"/>
                <a:cs typeface="+mn-cs"/>
              </a:rPr>
              <a:t> account if it’s been a while … be sure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Pin Status</a:t>
            </a:r>
            <a:r>
              <a:rPr lang="en-US" sz="1200" b="0" i="0" kern="1200" dirty="0">
                <a:solidFill>
                  <a:schemeClr val="tx1"/>
                </a:solidFill>
                <a:effectLst/>
                <a:latin typeface="+mn-lt"/>
                <a:ea typeface="+mn-ea"/>
                <a:cs typeface="+mn-cs"/>
              </a:rPr>
              <a:t> says "Active" if you want your pin visible to on the map (more and more people use that site to find units), and make sure the </a:t>
            </a:r>
            <a:r>
              <a:rPr lang="en-US" sz="1200" b="1" i="0" kern="1200" dirty="0">
                <a:solidFill>
                  <a:schemeClr val="tx1"/>
                </a:solidFill>
                <a:effectLst/>
                <a:latin typeface="+mn-lt"/>
                <a:ea typeface="+mn-ea"/>
                <a:cs typeface="+mn-cs"/>
              </a:rPr>
              <a:t>Apply Status</a:t>
            </a:r>
            <a:r>
              <a:rPr lang="en-US" sz="1200" b="0" i="0" kern="1200" dirty="0">
                <a:solidFill>
                  <a:schemeClr val="tx1"/>
                </a:solidFill>
                <a:effectLst/>
                <a:latin typeface="+mn-lt"/>
                <a:ea typeface="+mn-ea"/>
                <a:cs typeface="+mn-cs"/>
              </a:rPr>
              <a:t> is set to "Active" to permit the submission of on-line applications for Youth</a:t>
            </a:r>
            <a:r>
              <a:rPr lang="en-US" sz="1200" b="0" i="0" kern="1200" baseline="0" dirty="0">
                <a:solidFill>
                  <a:schemeClr val="tx1"/>
                </a:solidFill>
                <a:effectLst/>
                <a:latin typeface="+mn-lt"/>
                <a:ea typeface="+mn-ea"/>
                <a:cs typeface="+mn-cs"/>
              </a:rPr>
              <a:t> and Leaders.  </a:t>
            </a:r>
            <a:r>
              <a:rPr lang="en-US" sz="1200" u="none" kern="1200" dirty="0">
                <a:solidFill>
                  <a:schemeClr val="tx1"/>
                </a:solidFill>
                <a:effectLst/>
                <a:latin typeface="+mn-lt"/>
                <a:ea typeface="+mn-ea"/>
                <a:cs typeface="+mn-cs"/>
              </a:rPr>
              <a:t>See </a:t>
            </a:r>
            <a:r>
              <a:rPr lang="en-US" sz="1200" u="sng" kern="1200" dirty="0">
                <a:solidFill>
                  <a:schemeClr val="tx1"/>
                </a:solidFill>
                <a:effectLst/>
                <a:latin typeface="+mn-lt"/>
                <a:ea typeface="+mn-ea"/>
                <a:cs typeface="+mn-cs"/>
                <a:hlinkClick r:id="rId5"/>
              </a:rPr>
              <a:t>http://www.linkingunitneeds.info/How_To_Guide_for_Updating_Unit_Pin_at_BeAScout.org</a:t>
            </a:r>
            <a:r>
              <a:rPr lang="en-US" sz="1200" u="none" kern="1200" dirty="0">
                <a:solidFill>
                  <a:schemeClr val="tx1"/>
                </a:solidFill>
                <a:effectLst/>
                <a:latin typeface="+mn-lt"/>
                <a:ea typeface="+mn-ea"/>
                <a:cs typeface="+mn-cs"/>
              </a:rPr>
              <a:t> for how to update both parts.</a:t>
            </a:r>
            <a:endParaRPr lang="en-US" u="none" dirty="0"/>
          </a:p>
          <a:p>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3</a:t>
            </a:fld>
            <a:endParaRPr lang="en-US" dirty="0"/>
          </a:p>
        </p:txBody>
      </p:sp>
    </p:spTree>
    <p:extLst>
      <p:ext uri="{BB962C8B-B14F-4D97-AF65-F5344CB8AC3E}">
        <p14:creationId xmlns:p14="http://schemas.microsoft.com/office/powerpoint/2010/main" val="271961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rule and covers all BSA programs,</a:t>
            </a:r>
            <a:r>
              <a:rPr lang="en-US" baseline="0" dirty="0"/>
              <a:t> not just Cub Scouts, and not just Packs with girls.  </a:t>
            </a:r>
          </a:p>
          <a:p>
            <a:endParaRPr lang="en-US" baseline="0" dirty="0"/>
          </a:p>
          <a:p>
            <a:r>
              <a:rPr lang="en-US" baseline="0" dirty="0"/>
              <a:t>It applies to Dens, Packs, Troops, Crews and Ships.  </a:t>
            </a:r>
          </a:p>
          <a:p>
            <a:endParaRPr lang="en-US" baseline="0" dirty="0"/>
          </a:p>
          <a:p>
            <a:r>
              <a:rPr lang="en-US" baseline="0" dirty="0"/>
              <a:t>Some who work hard to recruit more leaders and register them have noted that for Cub Scout Den Activities like meetings, the pre-10/1/18 “two deep” rule was two adults (one registered plus one other adult), and was sufficient protection for youth.  Some have noted that Lion Dens of Kindergarten Scouts and Tiger Dens of First Grade Scouts already have Adult Partners for Scouts.  Some have noted that it would be unfortunate for Den Activities like meetings to be cancelled if there isn’t a second registered adult.  </a:t>
            </a:r>
          </a:p>
          <a:p>
            <a:endParaRPr lang="en-US" baseline="0" dirty="0"/>
          </a:p>
          <a:p>
            <a:r>
              <a:rPr lang="en-US" baseline="0" dirty="0"/>
              <a:t>The BSA invites comments about program issues, and these program guidelines evolve.  The Family Scouting Website at </a:t>
            </a:r>
            <a:r>
              <a:rPr lang="en-US" sz="1200" u="sng" kern="1200" dirty="0">
                <a:solidFill>
                  <a:schemeClr val="tx1"/>
                </a:solidFill>
                <a:effectLst/>
                <a:latin typeface="+mn-lt"/>
                <a:ea typeface="+mn-ea"/>
                <a:cs typeface="+mn-cs"/>
                <a:hlinkClick r:id="rId3"/>
              </a:rPr>
              <a:t>https://www.scouting.org/familyscouting/</a:t>
            </a:r>
            <a:r>
              <a:rPr lang="en-US" baseline="0" dirty="0"/>
              <a:t> says: i</a:t>
            </a:r>
            <a:r>
              <a:rPr lang="en-US" sz="1200" b="0" i="0" kern="1200" dirty="0">
                <a:solidFill>
                  <a:schemeClr val="tx1"/>
                </a:solidFill>
                <a:effectLst/>
                <a:latin typeface="+mn-lt"/>
                <a:ea typeface="+mn-ea"/>
                <a:cs typeface="+mn-cs"/>
              </a:rPr>
              <a:t>f you have any further questions, please email us at </a:t>
            </a:r>
            <a:r>
              <a:rPr lang="en-US" sz="1200" b="0" i="0" u="none" strike="noStrike" kern="1200" dirty="0">
                <a:solidFill>
                  <a:schemeClr val="tx1"/>
                </a:solidFill>
                <a:effectLst/>
                <a:latin typeface="+mn-lt"/>
                <a:ea typeface="+mn-ea"/>
                <a:cs typeface="+mn-cs"/>
                <a:hlinkClick r:id="rId4"/>
              </a:rPr>
              <a:t>family.scouting@scouting.org</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4</a:t>
            </a:fld>
            <a:endParaRPr lang="en-US" dirty="0"/>
          </a:p>
        </p:txBody>
      </p:sp>
    </p:spTree>
    <p:extLst>
      <p:ext uri="{BB962C8B-B14F-4D97-AF65-F5344CB8AC3E}">
        <p14:creationId xmlns:p14="http://schemas.microsoft.com/office/powerpoint/2010/main" val="427039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t>This is similar to existing rules for Crews in Venturing … note again the key need to recruit and register enough 21 and older female leaders, so that activities are not cancelled. </a:t>
            </a:r>
          </a:p>
          <a:p>
            <a:endParaRPr lang="en-US" b="0" i="0" u="none" dirty="0"/>
          </a:p>
          <a:p>
            <a:r>
              <a:rPr lang="en-US" b="0" i="0" u="none" dirty="0"/>
              <a:t>Having a registered female adult leader present seems to be a solid and logical rule for activities that involve female youth, and should be appreciated by family members. </a:t>
            </a:r>
          </a:p>
        </p:txBody>
      </p:sp>
      <p:sp>
        <p:nvSpPr>
          <p:cNvPr id="4" name="Slide Number Placeholder 3"/>
          <p:cNvSpPr>
            <a:spLocks noGrp="1"/>
          </p:cNvSpPr>
          <p:nvPr>
            <p:ph type="sldNum" sz="quarter" idx="10"/>
          </p:nvPr>
        </p:nvSpPr>
        <p:spPr/>
        <p:txBody>
          <a:bodyPr/>
          <a:lstStyle/>
          <a:p>
            <a:fld id="{260C5858-4F87-4C41-973E-171ED2675915}" type="slidenum">
              <a:rPr lang="en-US" smtClean="0"/>
              <a:t>5</a:t>
            </a:fld>
            <a:endParaRPr lang="en-US" dirty="0"/>
          </a:p>
        </p:txBody>
      </p:sp>
    </p:spTree>
    <p:extLst>
      <p:ext uri="{BB962C8B-B14F-4D97-AF65-F5344CB8AC3E}">
        <p14:creationId xmlns:p14="http://schemas.microsoft.com/office/powerpoint/2010/main" val="228810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rule, that “</a:t>
            </a:r>
            <a:r>
              <a:rPr lang="en-US" sz="1200" dirty="0">
                <a:solidFill>
                  <a:srgbClr val="2A556E"/>
                </a:solidFill>
                <a:latin typeface="Franklin Gothic Medium Cond" panose="020B0606030402020204" pitchFamily="34" charset="0"/>
              </a:rPr>
              <a:t>dens will be single gender — </a:t>
            </a:r>
            <a:r>
              <a:rPr lang="en-US" sz="1200" u="sng" dirty="0">
                <a:solidFill>
                  <a:srgbClr val="2A556E"/>
                </a:solidFill>
                <a:latin typeface="Franklin Gothic Medium Cond" panose="020B0606030402020204" pitchFamily="34" charset="0"/>
              </a:rPr>
              <a:t>all boys</a:t>
            </a:r>
            <a:r>
              <a:rPr lang="en-US" sz="1200" dirty="0">
                <a:solidFill>
                  <a:srgbClr val="2A556E"/>
                </a:solidFill>
                <a:latin typeface="Franklin Gothic Medium Cond" panose="020B0606030402020204" pitchFamily="34" charset="0"/>
              </a:rPr>
              <a:t> or </a:t>
            </a:r>
            <a:r>
              <a:rPr lang="en-US" sz="1200" u="sng" dirty="0">
                <a:solidFill>
                  <a:srgbClr val="2A556E"/>
                </a:solidFill>
                <a:latin typeface="Franklin Gothic Medium Cond" panose="020B0606030402020204" pitchFamily="34" charset="0"/>
              </a:rPr>
              <a:t>all girls</a:t>
            </a:r>
            <a:r>
              <a:rPr lang="en-US" dirty="0"/>
              <a:t>”, is subject to some misunderstanding</a:t>
            </a:r>
            <a:r>
              <a:rPr lang="en-US" baseline="0" dirty="0"/>
              <a:t> and maybe some myth-making, but the official FAQ from October 2017 (updated in June 2018 as shown here) makes it clear that All Scouting is Local on this matter – and Chartered Organizations and leaders may make this determination, as they do now in many aspects of den activities!  </a:t>
            </a:r>
          </a:p>
          <a:p>
            <a:endParaRPr lang="en-US" baseline="0" dirty="0"/>
          </a:p>
          <a:p>
            <a:r>
              <a:rPr lang="en-US" baseline="0" dirty="0"/>
              <a:t>For example, some Chartered Organizations will be completely comfortable with boys and girls doing activities together.  Many have boys and girls in the same Sunday School classes and other youth activities at the Church.  The Chartered Organization can direct how that will be done.  </a:t>
            </a:r>
          </a:p>
          <a:p>
            <a:endParaRPr lang="en-US" baseline="0" dirty="0"/>
          </a:p>
          <a:p>
            <a:r>
              <a:rPr lang="en-US" baseline="0" dirty="0"/>
              <a:t>And the pack and den – and their families – can decide.</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6</a:t>
            </a:fld>
            <a:endParaRPr lang="en-US" dirty="0"/>
          </a:p>
        </p:txBody>
      </p:sp>
    </p:spTree>
    <p:extLst>
      <p:ext uri="{BB962C8B-B14F-4D97-AF65-F5344CB8AC3E}">
        <p14:creationId xmlns:p14="http://schemas.microsoft.com/office/powerpoint/2010/main" val="10450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issue is Leaders – Den Leaders and Assistants do not volunteer for every situation.  A Den Leader volunteer willing to handle 8 to 10 Scouts with an Assistant shouldn’t be assumed able to handle 18 to 20 – it’s not what she signed up for.  And some parents may volunteer to lead only boys, others to lead only girls, though others may be OK with working with dens of both genders.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Bottom line is:  how your boy dens and girl dens do activities will depend on your numbers, your families, your leaders, your resources, and your chartered organization.</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7</a:t>
            </a:fld>
            <a:endParaRPr lang="en-US" dirty="0"/>
          </a:p>
        </p:txBody>
      </p:sp>
    </p:spTree>
    <p:extLst>
      <p:ext uri="{BB962C8B-B14F-4D97-AF65-F5344CB8AC3E}">
        <p14:creationId xmlns:p14="http://schemas.microsoft.com/office/powerpoint/2010/main" val="10998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Separate dens of all boys and separate dens of all girls works best if you have nice den sized groups of boys and girls at each grade/handbook level with a sufficient corps of leaders.  If you have, say, 7 First Grade girls, and 8 First Grade boys, that makes two nice sized dens. And if you have 15 First Grade boys and enough engaged leaders, you will want to split up into two dens anyway ... that's a lot of first graders.   Or you will usually.  It depends on your families, your leaders, your resources, and your chartered organization.  Some packs have dens of 20 boys that meet at the same time and place and do the same activities with a corps of 4 or 5 den co-leaders and assistants engaged.  With the added leaders, when they need to split into small groups of 5 or 10 during an activity, they do so.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But say you have 2 second grade girls, the only girls in your pack, and 7 second grade boys. So the girls would be in their own Wolf Den and the boys are in their own Wolf Den. If there is an engaged den leader and second adult (two registered adult leaders 21 or over, at least one female) for the girl den of 2, they can meet as a girl den of 2 – that may work.  But if the families and leaders want, the two Wolf Dens can do the same activities at the same time, together.  Just like two Wolf Dens of boys.  You'll need a female as one of the two registered adult leaders 21 or over present.  And hopefully that girl den of 2 will grow to a girl den of 10.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8</a:t>
            </a:fld>
            <a:endParaRPr lang="en-US" dirty="0"/>
          </a:p>
        </p:txBody>
      </p:sp>
    </p:spTree>
    <p:extLst>
      <p:ext uri="{BB962C8B-B14F-4D97-AF65-F5344CB8AC3E}">
        <p14:creationId xmlns:p14="http://schemas.microsoft.com/office/powerpoint/2010/main" val="242692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rule</a:t>
            </a:r>
            <a:r>
              <a:rPr lang="en-US" baseline="0" dirty="0"/>
              <a:t> is that there will be “Separate Troops for Boys and Girls”.   But … the administration of Troops chartered by the same Chartered Organization can lead to “linked” Troops that share the same Troop Committee, supporting both the troop of girls and the troop of boys.  </a:t>
            </a:r>
          </a:p>
          <a:p>
            <a:endParaRPr lang="en-US" baseline="0" dirty="0"/>
          </a:p>
          <a:p>
            <a:r>
              <a:rPr lang="en-US" baseline="0" dirty="0"/>
              <a:t>[Some might wonder “why can’t there be “linked” packs, so that Packs that share the same Chartered Organization can share the same Pack Committee, supporting both the pack of girls and the pack of boys.  Good question.  Not an “automatic” or “click the box” option, but thoughtful Chartered Organizations and packs might want to work together closely as if they are linked.  Remember:  registration in a second unit is free, since you can be a “multiple” in other units as long as you pay registration in one.  </a:t>
            </a:r>
          </a:p>
          <a:p>
            <a:endParaRPr lang="en-US" baseline="0" dirty="0"/>
          </a:p>
          <a:p>
            <a:r>
              <a:rPr lang="en-US" baseline="0" dirty="0"/>
              <a:t>Taking it a step further … some units might want to create similar informal links between pack and troop and crew committees, as especially in dealing with “crossover” from a pack to a troop, there is a value in coordination, and oftentimes troop veterans can offer support to pack newbie leaders.]</a:t>
            </a:r>
            <a:endParaRPr lang="en-US" dirty="0"/>
          </a:p>
        </p:txBody>
      </p:sp>
      <p:sp>
        <p:nvSpPr>
          <p:cNvPr id="4" name="Slide Number Placeholder 3"/>
          <p:cNvSpPr>
            <a:spLocks noGrp="1"/>
          </p:cNvSpPr>
          <p:nvPr>
            <p:ph type="sldNum" sz="quarter" idx="10"/>
          </p:nvPr>
        </p:nvSpPr>
        <p:spPr/>
        <p:txBody>
          <a:bodyPr/>
          <a:lstStyle/>
          <a:p>
            <a:fld id="{260C5858-4F87-4C41-973E-171ED2675915}" type="slidenum">
              <a:rPr lang="en-US" smtClean="0"/>
              <a:t>9</a:t>
            </a:fld>
            <a:endParaRPr lang="en-US" dirty="0"/>
          </a:p>
        </p:txBody>
      </p:sp>
    </p:spTree>
    <p:extLst>
      <p:ext uri="{BB962C8B-B14F-4D97-AF65-F5344CB8AC3E}">
        <p14:creationId xmlns:p14="http://schemas.microsoft.com/office/powerpoint/2010/main" val="10659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AD65-10B6-4819-973D-79AA41DC4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12D4E-8124-4270-8C73-662360F60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D1EA6-67CF-42B5-BCF1-553EC79008C1}"/>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24F23D08-BF5E-460E-B3BD-5D122C662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0364EB-AA88-48EE-B671-DB9AA136DE59}"/>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46650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4DC9-6390-4926-BFF5-FD29F51C32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AF947-C002-4459-A8C7-56FF5C04B0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809C9-1551-4324-93C2-8528C97AB56B}"/>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D759D6CF-5E06-4ACD-B68A-8D567902E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D759F9-3ADC-4753-A83C-4A075A2131F9}"/>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331574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85959-97D9-4F9E-AE57-DF291ECA1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EE90A-A288-4C5E-9FD1-6CF24C701F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A0F39-0092-4C2C-8817-D6125D37F5BF}"/>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86C18F1D-C1F2-4018-879F-3C492EC9E6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CB481-5245-472C-AE03-2DB626A6B3CB}"/>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35725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DC44-882F-447D-A24D-9CB232DAB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D71B0-46AA-4D7C-A03D-033EE2594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1A745-D104-41AE-B532-B5AC6918C937}"/>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5E9982F1-A3EE-4B4D-A678-7481FAAC8A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000386-3252-4C46-BD39-07B1342A6BCB}"/>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275614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6701-AC4D-4E06-BF31-CD6F48C55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D002D-7878-491D-9B81-4841BBF80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8B90C6-4CED-4111-AB83-F7A9AE5B3E90}"/>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76D87602-9753-4346-BD77-D9E31AFA8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658276-55B0-4FFD-B150-A4207C89C2F2}"/>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69278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3E39-AA63-4E50-A7D8-543959D3F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1B805-106D-4476-BB25-150F40CEC1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4CBF09-569C-41A2-BBFC-56713873B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8A025-53F2-4A72-99AE-725B1D1EA8FA}"/>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6" name="Footer Placeholder 5">
            <a:extLst>
              <a:ext uri="{FF2B5EF4-FFF2-40B4-BE49-F238E27FC236}">
                <a16:creationId xmlns:a16="http://schemas.microsoft.com/office/drawing/2014/main" id="{D07951F7-93DB-4A2C-8617-8069B4777A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F5FA3B-A321-42D2-9924-7CE8D4058DF9}"/>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18124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6475-67D2-4247-9022-B7478324D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F58E9C-3423-4CCE-8E54-1B3A6628C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8E0C68-5137-4ED4-8009-44E2F969F1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1376E-3C73-450A-87AB-F59E2D9F8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C13993-3CE1-44E0-9495-7DF319C63D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911814-CDF1-467B-94A3-A507677EDF6B}"/>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8" name="Footer Placeholder 7">
            <a:extLst>
              <a:ext uri="{FF2B5EF4-FFF2-40B4-BE49-F238E27FC236}">
                <a16:creationId xmlns:a16="http://schemas.microsoft.com/office/drawing/2014/main" id="{A993838E-2644-48FD-9924-873098DDCA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E215DF5-73C2-4FAA-A416-73B3CDD3E8BF}"/>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376768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DBB2-DB27-4C3D-AB14-519BE4442A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135DBD-CBDF-462D-A146-00F9B9AC4463}"/>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4" name="Footer Placeholder 3">
            <a:extLst>
              <a:ext uri="{FF2B5EF4-FFF2-40B4-BE49-F238E27FC236}">
                <a16:creationId xmlns:a16="http://schemas.microsoft.com/office/drawing/2014/main" id="{B32F2F65-D29D-4929-A8E6-94D2E1226B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BD2C96-8593-453B-ACD1-2C12065A19E9}"/>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254966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63656-DDC4-4B2C-A3F4-D9BD9829FEA2}"/>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3" name="Footer Placeholder 2">
            <a:extLst>
              <a:ext uri="{FF2B5EF4-FFF2-40B4-BE49-F238E27FC236}">
                <a16:creationId xmlns:a16="http://schemas.microsoft.com/office/drawing/2014/main" id="{0B90D8C4-9FF4-435E-8E7C-B177D1EBF4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436383-49A7-4C55-8051-9EBAA1BBB53E}"/>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386870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9ECE-2665-4686-B080-33CB0A9D8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F79E8-AF4D-4332-B121-5A2707EDF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7A4CDB-30B9-4E1E-B6F1-AF2A13B14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1912FD-305E-4947-9857-592D3358D322}"/>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6" name="Footer Placeholder 5">
            <a:extLst>
              <a:ext uri="{FF2B5EF4-FFF2-40B4-BE49-F238E27FC236}">
                <a16:creationId xmlns:a16="http://schemas.microsoft.com/office/drawing/2014/main" id="{91F3F979-0490-471B-B530-98E6DD6405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64E8C2-08A8-4672-A2B9-EB8B127FF261}"/>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35818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9F36-63D6-4557-B2C1-81D713952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88EFE-B9EC-42D0-82A6-7F0704D19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4A03AC0-AB4C-4D4D-AED1-2BF6EF86A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158D16-61A4-456F-BA0C-6F30FE9D2CE7}"/>
              </a:ext>
            </a:extLst>
          </p:cNvPr>
          <p:cNvSpPr>
            <a:spLocks noGrp="1"/>
          </p:cNvSpPr>
          <p:nvPr>
            <p:ph type="dt" sz="half" idx="10"/>
          </p:nvPr>
        </p:nvSpPr>
        <p:spPr/>
        <p:txBody>
          <a:bodyPr/>
          <a:lstStyle/>
          <a:p>
            <a:fld id="{87E36C36-57CA-455E-B7F5-561182415D85}" type="datetimeFigureOut">
              <a:rPr lang="en-US" smtClean="0"/>
              <a:t>7/20/2018</a:t>
            </a:fld>
            <a:endParaRPr lang="en-US" dirty="0"/>
          </a:p>
        </p:txBody>
      </p:sp>
      <p:sp>
        <p:nvSpPr>
          <p:cNvPr id="6" name="Footer Placeholder 5">
            <a:extLst>
              <a:ext uri="{FF2B5EF4-FFF2-40B4-BE49-F238E27FC236}">
                <a16:creationId xmlns:a16="http://schemas.microsoft.com/office/drawing/2014/main" id="{AD5F1D6B-4CB7-4809-B2D4-4DD4C6610D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3C9E0E-1707-4DB5-B537-3F95C8346B20}"/>
              </a:ext>
            </a:extLst>
          </p:cNvPr>
          <p:cNvSpPr>
            <a:spLocks noGrp="1"/>
          </p:cNvSpPr>
          <p:nvPr>
            <p:ph type="sldNum" sz="quarter" idx="12"/>
          </p:nvPr>
        </p:nvSpPr>
        <p:spPr/>
        <p:txBody>
          <a:bodyPr/>
          <a:lstStyle/>
          <a:p>
            <a:fld id="{FD236907-3CC9-40A4-BC8D-F1887A848869}" type="slidenum">
              <a:rPr lang="en-US" smtClean="0"/>
              <a:t>‹#›</a:t>
            </a:fld>
            <a:endParaRPr lang="en-US" dirty="0"/>
          </a:p>
        </p:txBody>
      </p:sp>
    </p:spTree>
    <p:extLst>
      <p:ext uri="{BB962C8B-B14F-4D97-AF65-F5344CB8AC3E}">
        <p14:creationId xmlns:p14="http://schemas.microsoft.com/office/powerpoint/2010/main" val="231283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1BD8E-E8AE-4DFB-9E10-EC5ECE560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C7FD1-770B-405B-8A78-EC9CB8B67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5F9A-3086-4547-9BDF-4F0375428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36C36-57CA-455E-B7F5-561182415D85}" type="datetimeFigureOut">
              <a:rPr lang="en-US" smtClean="0"/>
              <a:t>7/20/2018</a:t>
            </a:fld>
            <a:endParaRPr lang="en-US" dirty="0"/>
          </a:p>
        </p:txBody>
      </p:sp>
      <p:sp>
        <p:nvSpPr>
          <p:cNvPr id="5" name="Footer Placeholder 4">
            <a:extLst>
              <a:ext uri="{FF2B5EF4-FFF2-40B4-BE49-F238E27FC236}">
                <a16:creationId xmlns:a16="http://schemas.microsoft.com/office/drawing/2014/main" id="{A87FC4F1-3407-474F-948A-7CF5C247B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65B198-A5AC-4445-B00F-1C15B0943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36907-3CC9-40A4-BC8D-F1887A848869}" type="slidenum">
              <a:rPr lang="en-US" smtClean="0"/>
              <a:t>‹#›</a:t>
            </a:fld>
            <a:endParaRPr lang="en-US" dirty="0"/>
          </a:p>
        </p:txBody>
      </p:sp>
      <p:sp>
        <p:nvSpPr>
          <p:cNvPr id="7" name="Rectangle 6">
            <a:extLst>
              <a:ext uri="{FF2B5EF4-FFF2-40B4-BE49-F238E27FC236}">
                <a16:creationId xmlns:a16="http://schemas.microsoft.com/office/drawing/2014/main" id="{777A34D0-40CB-478E-8635-8D6C2DA8FCB1}"/>
              </a:ext>
            </a:extLst>
          </p:cNvPr>
          <p:cNvSpPr/>
          <p:nvPr userDrawn="1"/>
        </p:nvSpPr>
        <p:spPr>
          <a:xfrm>
            <a:off x="0" y="0"/>
            <a:ext cx="12192000" cy="6858000"/>
          </a:xfrm>
          <a:prstGeom prst="rect">
            <a:avLst/>
          </a:prstGeom>
          <a:solidFill>
            <a:srgbClr val="F4E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76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36B6A9-6A91-468B-A2A3-DE00857CB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63454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Concepts for Boy &amp; Girl Troops</a:t>
            </a:r>
          </a:p>
        </p:txBody>
      </p:sp>
      <p:sp>
        <p:nvSpPr>
          <p:cNvPr id="10" name="Content Placeholder 9"/>
          <p:cNvSpPr>
            <a:spLocks noGrp="1"/>
          </p:cNvSpPr>
          <p:nvPr>
            <p:ph idx="1"/>
          </p:nvPr>
        </p:nvSpPr>
        <p:spPr>
          <a:xfrm>
            <a:off x="379140" y="1825624"/>
            <a:ext cx="10974660" cy="4737545"/>
          </a:xfrm>
        </p:spPr>
        <p:txBody>
          <a:bodyPr>
            <a:normAutofit fontScale="32500" lnSpcReduction="20000"/>
          </a:bodyPr>
          <a:lstStyle/>
          <a:p>
            <a:pPr marL="0" indent="0">
              <a:buNone/>
            </a:pPr>
            <a:r>
              <a:rPr lang="en-US" sz="9800" u="sng" dirty="0">
                <a:solidFill>
                  <a:srgbClr val="2A556E"/>
                </a:solidFill>
                <a:latin typeface="Franklin Gothic Medium Cond" panose="020B0606030402020204" pitchFamily="34" charset="0"/>
              </a:rPr>
              <a:t>Scoutmaster</a:t>
            </a:r>
            <a:r>
              <a:rPr lang="en-US" sz="9800" dirty="0">
                <a:solidFill>
                  <a:srgbClr val="2A556E"/>
                </a:solidFill>
                <a:latin typeface="Franklin Gothic Medium Cond" panose="020B0606030402020204" pitchFamily="34" charset="0"/>
              </a:rPr>
              <a:t> … </a:t>
            </a:r>
          </a:p>
          <a:p>
            <a:pPr marL="0" indent="0" algn="r">
              <a:buNone/>
            </a:pPr>
            <a:r>
              <a:rPr lang="en-US" sz="9800" dirty="0">
                <a:solidFill>
                  <a:srgbClr val="2A556E"/>
                </a:solidFill>
                <a:latin typeface="Franklin Gothic Medium Cond" panose="020B0606030402020204" pitchFamily="34" charset="0"/>
              </a:rPr>
              <a:t>… have a different Scoutmaster for a girl troop and for a boy troop (but each </a:t>
            </a:r>
            <a:r>
              <a:rPr lang="en-US" sz="9800" i="1" u="sng" dirty="0">
                <a:solidFill>
                  <a:srgbClr val="2A556E"/>
                </a:solidFill>
                <a:latin typeface="Franklin Gothic Medium Cond" panose="020B0606030402020204" pitchFamily="34" charset="0"/>
              </a:rPr>
              <a:t>could</a:t>
            </a:r>
            <a:r>
              <a:rPr lang="en-US" sz="9800" dirty="0">
                <a:solidFill>
                  <a:srgbClr val="2A556E"/>
                </a:solidFill>
                <a:latin typeface="Franklin Gothic Medium Cond" panose="020B0606030402020204" pitchFamily="34" charset="0"/>
              </a:rPr>
              <a:t> also be an ASM in the ‘other’ troop)</a:t>
            </a:r>
          </a:p>
          <a:p>
            <a:pPr marL="0" indent="0">
              <a:buNone/>
            </a:pPr>
            <a:r>
              <a:rPr lang="en-US" sz="9800" u="sng" dirty="0">
                <a:solidFill>
                  <a:srgbClr val="2A556E"/>
                </a:solidFill>
                <a:latin typeface="Franklin Gothic Medium Cond" panose="020B0606030402020204" pitchFamily="34" charset="0"/>
              </a:rPr>
              <a:t>Troop Number</a:t>
            </a:r>
            <a:r>
              <a:rPr lang="en-US" sz="9800" dirty="0">
                <a:solidFill>
                  <a:srgbClr val="2A556E"/>
                </a:solidFill>
                <a:latin typeface="Franklin Gothic Medium Cond" panose="020B0606030402020204" pitchFamily="34" charset="0"/>
              </a:rPr>
              <a:t> … </a:t>
            </a:r>
          </a:p>
          <a:p>
            <a:pPr marL="0" indent="0" algn="r">
              <a:buNone/>
            </a:pPr>
            <a:r>
              <a:rPr lang="en-US" sz="9800" dirty="0">
                <a:solidFill>
                  <a:srgbClr val="2A556E"/>
                </a:solidFill>
                <a:latin typeface="Franklin Gothic Medium Cond" panose="020B0606030402020204" pitchFamily="34" charset="0"/>
              </a:rPr>
              <a:t>… could be different or could </a:t>
            </a:r>
            <a:r>
              <a:rPr lang="en-US" sz="9800" b="1" u="sng" dirty="0">
                <a:solidFill>
                  <a:srgbClr val="2A556E"/>
                </a:solidFill>
                <a:latin typeface="Franklin Gothic Medium Cond" panose="020B0606030402020204" pitchFamily="34" charset="0"/>
              </a:rPr>
              <a:t>look</a:t>
            </a:r>
            <a:r>
              <a:rPr lang="en-US" sz="9800" dirty="0">
                <a:solidFill>
                  <a:srgbClr val="2A556E"/>
                </a:solidFill>
                <a:latin typeface="Franklin Gothic Medium Cond" panose="020B0606030402020204" pitchFamily="34" charset="0"/>
              </a:rPr>
              <a:t> the same: existing troop 123 could share 123 with a Scouts BSA girl troop (with a different ScoutNet prefix)</a:t>
            </a:r>
          </a:p>
          <a:p>
            <a:pPr marL="0" indent="0">
              <a:buNone/>
            </a:pPr>
            <a:r>
              <a:rPr lang="en-US" sz="9800" u="sng" dirty="0">
                <a:solidFill>
                  <a:srgbClr val="2A556E"/>
                </a:solidFill>
                <a:latin typeface="Franklin Gothic Medium Cond" panose="020B0606030402020204" pitchFamily="34" charset="0"/>
              </a:rPr>
              <a:t>SPL and PLC</a:t>
            </a:r>
            <a:r>
              <a:rPr lang="en-US" sz="9800" dirty="0">
                <a:solidFill>
                  <a:srgbClr val="2A556E"/>
                </a:solidFill>
                <a:latin typeface="Franklin Gothic Medium Cond" panose="020B0606030402020204" pitchFamily="34" charset="0"/>
              </a:rPr>
              <a:t> …</a:t>
            </a:r>
          </a:p>
          <a:p>
            <a:pPr marL="0" indent="0" algn="r">
              <a:buNone/>
            </a:pPr>
            <a:r>
              <a:rPr lang="en-US" sz="9800" dirty="0">
                <a:solidFill>
                  <a:srgbClr val="2A556E"/>
                </a:solidFill>
                <a:latin typeface="Franklin Gothic Medium Cond" panose="020B0606030402020204" pitchFamily="34" charset="0"/>
              </a:rPr>
              <a:t>… youth leaders come from within the troop, so each will have a separate SPL and PLC </a:t>
            </a:r>
          </a:p>
          <a:p>
            <a:pPr marL="0" indent="0">
              <a:buNone/>
            </a:pPr>
            <a:r>
              <a:rPr lang="en-US" sz="9800" u="sng" dirty="0">
                <a:solidFill>
                  <a:srgbClr val="2A556E"/>
                </a:solidFill>
                <a:latin typeface="Franklin Gothic Medium Cond" panose="020B0606030402020204" pitchFamily="34" charset="0"/>
              </a:rPr>
              <a:t>Are they “Boy Scouts”</a:t>
            </a:r>
            <a:r>
              <a:rPr lang="en-US" sz="9800" dirty="0">
                <a:solidFill>
                  <a:srgbClr val="2A556E"/>
                </a:solidFill>
                <a:latin typeface="Franklin Gothic Medium Cond" panose="020B0606030402020204" pitchFamily="34" charset="0"/>
              </a:rPr>
              <a:t>? </a:t>
            </a:r>
            <a:r>
              <a:rPr lang="en-US" sz="9800" u="sng" dirty="0">
                <a:solidFill>
                  <a:srgbClr val="2A556E"/>
                </a:solidFill>
                <a:latin typeface="Franklin Gothic Medium Cond" panose="020B0606030402020204" pitchFamily="34" charset="0"/>
              </a:rPr>
              <a:t>In a “Boy Scout troop”</a:t>
            </a:r>
            <a:r>
              <a:rPr lang="en-US" sz="9800" dirty="0">
                <a:solidFill>
                  <a:srgbClr val="2A556E"/>
                </a:solidFill>
                <a:latin typeface="Franklin Gothic Medium Cond" panose="020B0606030402020204" pitchFamily="34" charset="0"/>
              </a:rPr>
              <a:t>? …</a:t>
            </a:r>
          </a:p>
          <a:p>
            <a:pPr marL="0" indent="0" algn="r">
              <a:buNone/>
            </a:pPr>
            <a:r>
              <a:rPr lang="en-US" sz="9800" dirty="0">
                <a:solidFill>
                  <a:srgbClr val="2A556E"/>
                </a:solidFill>
                <a:latin typeface="Franklin Gothic Medium Cond" panose="020B0606030402020204" pitchFamily="34" charset="0"/>
              </a:rPr>
              <a:t>… no, they are “Scouts”.  In “Scouts BSA”.  In a “troop”.  </a:t>
            </a:r>
          </a:p>
          <a:p>
            <a:endParaRPr lang="en-US" sz="4000" dirty="0">
              <a:solidFill>
                <a:srgbClr val="2A556E"/>
              </a:solidFill>
              <a:latin typeface="Franklin Gothic Medium Cond" panose="020B0606030402020204" pitchFamily="34" charset="0"/>
            </a:endParaRPr>
          </a:p>
          <a:p>
            <a:endParaRPr lang="en-US" sz="2400" dirty="0">
              <a:solidFill>
                <a:srgbClr val="2A556E"/>
              </a:solidFill>
              <a:latin typeface="Franklin Gothic Medium Cond" panose="020B0606030402020204" pitchFamily="34" charset="0"/>
            </a:endParaRPr>
          </a:p>
        </p:txBody>
      </p:sp>
    </p:spTree>
    <p:extLst>
      <p:ext uri="{BB962C8B-B14F-4D97-AF65-F5344CB8AC3E}">
        <p14:creationId xmlns:p14="http://schemas.microsoft.com/office/powerpoint/2010/main" val="95229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Joint Girl &amp; Boy Troop Activities</a:t>
            </a:r>
          </a:p>
        </p:txBody>
      </p:sp>
      <p:sp>
        <p:nvSpPr>
          <p:cNvPr id="10" name="Content Placeholder 9"/>
          <p:cNvSpPr>
            <a:spLocks noGrp="1"/>
          </p:cNvSpPr>
          <p:nvPr>
            <p:ph idx="1"/>
          </p:nvPr>
        </p:nvSpPr>
        <p:spPr>
          <a:xfrm>
            <a:off x="211015" y="1679272"/>
            <a:ext cx="11142785" cy="4883898"/>
          </a:xfrm>
        </p:spPr>
        <p:txBody>
          <a:bodyPr>
            <a:normAutofit fontScale="25000" lnSpcReduction="20000"/>
          </a:bodyPr>
          <a:lstStyle/>
          <a:p>
            <a:pPr marL="0" indent="0">
              <a:lnSpc>
                <a:spcPct val="120000"/>
              </a:lnSpc>
              <a:spcBef>
                <a:spcPts val="0"/>
              </a:spcBef>
              <a:buNone/>
            </a:pPr>
            <a:r>
              <a:rPr lang="en-US" sz="16000" dirty="0">
                <a:solidFill>
                  <a:srgbClr val="2A556E"/>
                </a:solidFill>
                <a:latin typeface="Franklin Gothic Medium Cond" panose="020B0606030402020204" pitchFamily="34" charset="0"/>
              </a:rPr>
              <a:t>Girl + Boy Troops can do activities together.  From the FAQ: </a:t>
            </a:r>
          </a:p>
          <a:p>
            <a:pPr marL="0" indent="0">
              <a:lnSpc>
                <a:spcPct val="120000"/>
              </a:lnSpc>
              <a:spcBef>
                <a:spcPts val="1800"/>
              </a:spcBef>
              <a:spcAft>
                <a:spcPts val="1200"/>
              </a:spcAft>
              <a:buNone/>
            </a:pPr>
            <a:r>
              <a:rPr lang="en-US" sz="16000" dirty="0">
                <a:solidFill>
                  <a:srgbClr val="2A556E"/>
                </a:solidFill>
                <a:latin typeface="Franklin Gothic Medium Cond" panose="020B0606030402020204" pitchFamily="34" charset="0"/>
              </a:rPr>
              <a:t>Q: “Can a boy troop and girl troop meet at the same time?” </a:t>
            </a:r>
          </a:p>
          <a:p>
            <a:pPr marL="457200" lvl="1" indent="0">
              <a:spcBef>
                <a:spcPts val="1200"/>
              </a:spcBef>
              <a:buNone/>
            </a:pPr>
            <a:r>
              <a:rPr lang="en-US" sz="16000" dirty="0">
                <a:solidFill>
                  <a:srgbClr val="2A556E"/>
                </a:solidFill>
                <a:latin typeface="Franklin Gothic Medium Cond" panose="020B0606030402020204" pitchFamily="34" charset="0"/>
              </a:rPr>
              <a:t>A: “Yes. Based on the preferences of the chartered organization, the boy troop and girl troop could meet at the same time and place.”</a:t>
            </a:r>
          </a:p>
          <a:p>
            <a:pPr marL="0" indent="0">
              <a:spcBef>
                <a:spcPts val="1800"/>
              </a:spcBef>
              <a:buNone/>
            </a:pPr>
            <a:r>
              <a:rPr lang="en-US" sz="16000" dirty="0">
                <a:solidFill>
                  <a:srgbClr val="2A556E"/>
                </a:solidFill>
                <a:latin typeface="Franklin Gothic Medium Cond" panose="020B0606030402020204" pitchFamily="34" charset="0"/>
              </a:rPr>
              <a:t>Q: “Can courts of honor be held jointly?” </a:t>
            </a:r>
          </a:p>
          <a:p>
            <a:pPr marL="457200" lvl="1" indent="0">
              <a:spcBef>
                <a:spcPts val="1200"/>
              </a:spcBef>
              <a:buNone/>
            </a:pPr>
            <a:r>
              <a:rPr lang="en-US" sz="16000" dirty="0">
                <a:solidFill>
                  <a:srgbClr val="2A556E"/>
                </a:solidFill>
                <a:latin typeface="Franklin Gothic Medium Cond" panose="020B0606030402020204" pitchFamily="34" charset="0"/>
              </a:rPr>
              <a:t>A: “Yes, courts of honor can be held jointly if the chartered organization chooses.”</a:t>
            </a:r>
          </a:p>
          <a:p>
            <a:pPr marL="0" indent="0" algn="r">
              <a:buNone/>
            </a:pPr>
            <a:endParaRPr lang="en-US" sz="98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endParaRPr lang="en-US" sz="4000" dirty="0">
              <a:solidFill>
                <a:srgbClr val="2A556E"/>
              </a:solidFill>
              <a:latin typeface="Franklin Gothic Medium Cond" panose="020B0606030402020204" pitchFamily="34" charset="0"/>
            </a:endParaRPr>
          </a:p>
          <a:p>
            <a:endParaRPr lang="en-US" sz="2400" dirty="0">
              <a:solidFill>
                <a:srgbClr val="2A556E"/>
              </a:solidFill>
              <a:latin typeface="Franklin Gothic Medium Cond" panose="020B0606030402020204" pitchFamily="34" charset="0"/>
            </a:endParaRPr>
          </a:p>
        </p:txBody>
      </p:sp>
    </p:spTree>
    <p:extLst>
      <p:ext uri="{BB962C8B-B14F-4D97-AF65-F5344CB8AC3E}">
        <p14:creationId xmlns:p14="http://schemas.microsoft.com/office/powerpoint/2010/main" val="178546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More FAQ on Boy/Girl Troops</a:t>
            </a:r>
          </a:p>
        </p:txBody>
      </p:sp>
      <p:sp>
        <p:nvSpPr>
          <p:cNvPr id="10" name="Content Placeholder 9"/>
          <p:cNvSpPr>
            <a:spLocks noGrp="1"/>
          </p:cNvSpPr>
          <p:nvPr>
            <p:ph idx="1"/>
          </p:nvPr>
        </p:nvSpPr>
        <p:spPr>
          <a:xfrm>
            <a:off x="211015" y="1679272"/>
            <a:ext cx="11142785" cy="4883898"/>
          </a:xfrm>
        </p:spPr>
        <p:txBody>
          <a:bodyPr>
            <a:normAutofit fontScale="25000" lnSpcReduction="20000"/>
          </a:bodyPr>
          <a:lstStyle/>
          <a:p>
            <a:pPr marL="0" indent="0">
              <a:buNone/>
            </a:pPr>
            <a:r>
              <a:rPr lang="en-US" sz="16000" dirty="0">
                <a:solidFill>
                  <a:srgbClr val="2A556E"/>
                </a:solidFill>
                <a:latin typeface="Franklin Gothic Medium Cond" panose="020B0606030402020204" pitchFamily="34" charset="0"/>
              </a:rPr>
              <a:t>Q: “Can a boy troop and girl troop meet as one big troop?” </a:t>
            </a:r>
          </a:p>
          <a:p>
            <a:pPr marL="457200" lvl="1" indent="0">
              <a:spcBef>
                <a:spcPts val="1200"/>
              </a:spcBef>
              <a:buNone/>
            </a:pPr>
            <a:r>
              <a:rPr lang="en-US" sz="16000" dirty="0">
                <a:solidFill>
                  <a:srgbClr val="2A556E"/>
                </a:solidFill>
                <a:latin typeface="Franklin Gothic Medium Cond" panose="020B0606030402020204" pitchFamily="34" charset="0"/>
              </a:rPr>
              <a:t>A: “Opening and closing of the meetings </a:t>
            </a:r>
            <a:r>
              <a:rPr lang="en-US" sz="16000" u="sng" dirty="0">
                <a:solidFill>
                  <a:srgbClr val="2A556E"/>
                </a:solidFill>
                <a:latin typeface="Franklin Gothic Medium Cond" panose="020B0606030402020204" pitchFamily="34" charset="0"/>
              </a:rPr>
              <a:t>can be together or separate</a:t>
            </a:r>
            <a:r>
              <a:rPr lang="en-US" sz="16000" dirty="0">
                <a:solidFill>
                  <a:srgbClr val="2A556E"/>
                </a:solidFill>
                <a:latin typeface="Franklin Gothic Medium Cond" panose="020B0606030402020204" pitchFamily="34" charset="0"/>
              </a:rPr>
              <a:t>, depending on space and desire of the chartered organization and unit leadership.  </a:t>
            </a:r>
          </a:p>
          <a:p>
            <a:pPr marL="457200" lvl="1" indent="0">
              <a:spcBef>
                <a:spcPts val="1200"/>
              </a:spcBef>
              <a:buNone/>
            </a:pPr>
            <a:r>
              <a:rPr lang="en-US" sz="16000" dirty="0">
                <a:solidFill>
                  <a:srgbClr val="2A556E"/>
                </a:solidFill>
                <a:latin typeface="Franklin Gothic Medium Cond" panose="020B0606030402020204" pitchFamily="34" charset="0"/>
              </a:rPr>
              <a:t>The other components of the Scout meeting should be run separately.”</a:t>
            </a:r>
          </a:p>
          <a:p>
            <a:pPr marL="0" indent="0">
              <a:spcBef>
                <a:spcPts val="2400"/>
              </a:spcBef>
              <a:buNone/>
            </a:pPr>
            <a:r>
              <a:rPr lang="en-US" sz="16000" dirty="0">
                <a:solidFill>
                  <a:srgbClr val="2A556E"/>
                </a:solidFill>
                <a:latin typeface="Franklin Gothic Medium Cond" panose="020B0606030402020204" pitchFamily="34" charset="0"/>
              </a:rPr>
              <a:t>Q: “Can a boy troop and girl troop plan events together?” </a:t>
            </a:r>
          </a:p>
          <a:p>
            <a:pPr marL="457200" lvl="1" indent="0">
              <a:spcBef>
                <a:spcPts val="1200"/>
              </a:spcBef>
              <a:buNone/>
            </a:pPr>
            <a:r>
              <a:rPr lang="en-US" sz="16000" dirty="0">
                <a:solidFill>
                  <a:srgbClr val="2A556E"/>
                </a:solidFill>
                <a:latin typeface="Franklin Gothic Medium Cond" panose="020B0606030402020204" pitchFamily="34" charset="0"/>
              </a:rPr>
              <a:t>A: “Yes, they can plan events together, as troops currently do.”</a:t>
            </a:r>
          </a:p>
          <a:p>
            <a:pPr marL="0" indent="0" algn="r">
              <a:buNone/>
            </a:pPr>
            <a:endParaRPr lang="en-US" sz="160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endParaRPr lang="en-US" sz="4000" dirty="0">
              <a:solidFill>
                <a:srgbClr val="2A556E"/>
              </a:solidFill>
              <a:latin typeface="Franklin Gothic Medium Cond" panose="020B0606030402020204" pitchFamily="34" charset="0"/>
            </a:endParaRPr>
          </a:p>
          <a:p>
            <a:endParaRPr lang="en-US" sz="2400" dirty="0">
              <a:solidFill>
                <a:srgbClr val="2A556E"/>
              </a:solidFill>
              <a:latin typeface="Franklin Gothic Medium Cond" panose="020B0606030402020204" pitchFamily="34" charset="0"/>
            </a:endParaRPr>
          </a:p>
        </p:txBody>
      </p:sp>
    </p:spTree>
    <p:extLst>
      <p:ext uri="{BB962C8B-B14F-4D97-AF65-F5344CB8AC3E}">
        <p14:creationId xmlns:p14="http://schemas.microsoft.com/office/powerpoint/2010/main" val="13555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More on Troops and Leadership</a:t>
            </a:r>
          </a:p>
        </p:txBody>
      </p:sp>
      <p:sp>
        <p:nvSpPr>
          <p:cNvPr id="10" name="Content Placeholder 9"/>
          <p:cNvSpPr>
            <a:spLocks noGrp="1"/>
          </p:cNvSpPr>
          <p:nvPr>
            <p:ph idx="1"/>
          </p:nvPr>
        </p:nvSpPr>
        <p:spPr>
          <a:xfrm>
            <a:off x="558800" y="1679271"/>
            <a:ext cx="11020344" cy="2161210"/>
          </a:xfrm>
        </p:spPr>
        <p:txBody>
          <a:bodyPr>
            <a:normAutofit fontScale="25000" lnSpcReduction="20000"/>
          </a:bodyPr>
          <a:lstStyle/>
          <a:p>
            <a:pPr marL="0" indent="0">
              <a:lnSpc>
                <a:spcPct val="120000"/>
              </a:lnSpc>
              <a:spcBef>
                <a:spcPts val="0"/>
              </a:spcBef>
              <a:spcAft>
                <a:spcPts val="1200"/>
              </a:spcAft>
              <a:buNone/>
            </a:pPr>
            <a:r>
              <a:rPr lang="en-US" sz="16800" dirty="0">
                <a:solidFill>
                  <a:srgbClr val="2A556E"/>
                </a:solidFill>
                <a:latin typeface="Franklin Gothic Medium Cond" panose="020B0606030402020204" pitchFamily="34" charset="0"/>
              </a:rPr>
              <a:t>In a Scouts BSA troop, </a:t>
            </a:r>
            <a:r>
              <a:rPr lang="en-US" sz="16800" b="1" u="sng" dirty="0">
                <a:solidFill>
                  <a:srgbClr val="2A556E"/>
                </a:solidFill>
                <a:latin typeface="Franklin Gothic Medium Cond" panose="020B0606030402020204" pitchFamily="34" charset="0"/>
              </a:rPr>
              <a:t>it’s a Scout-led program</a:t>
            </a:r>
            <a:r>
              <a:rPr lang="en-US" sz="16800" dirty="0">
                <a:solidFill>
                  <a:srgbClr val="2A556E"/>
                </a:solidFill>
                <a:latin typeface="Franklin Gothic Medium Cond" panose="020B0606030402020204" pitchFamily="34" charset="0"/>
              </a:rPr>
              <a:t>:</a:t>
            </a:r>
          </a:p>
          <a:p>
            <a:pPr>
              <a:lnSpc>
                <a:spcPct val="120000"/>
              </a:lnSpc>
              <a:spcBef>
                <a:spcPts val="0"/>
              </a:spcBef>
              <a:spcAft>
                <a:spcPts val="1200"/>
              </a:spcAft>
            </a:pPr>
            <a:r>
              <a:rPr lang="en-US" sz="16800" dirty="0">
                <a:solidFill>
                  <a:srgbClr val="2A556E"/>
                </a:solidFill>
                <a:latin typeface="Franklin Gothic Medium Cond" panose="020B0606030402020204" pitchFamily="34" charset="0"/>
              </a:rPr>
              <a:t>The Scouts decide what to do – </a:t>
            </a:r>
            <a:r>
              <a:rPr lang="en-US" sz="16800" b="1" u="sng" dirty="0">
                <a:solidFill>
                  <a:srgbClr val="2A556E"/>
                </a:solidFill>
                <a:latin typeface="Franklin Gothic Medium Cond" panose="020B0606030402020204" pitchFamily="34" charset="0"/>
              </a:rPr>
              <a:t>they</a:t>
            </a:r>
            <a:r>
              <a:rPr lang="en-US" sz="16800" dirty="0">
                <a:solidFill>
                  <a:srgbClr val="2A556E"/>
                </a:solidFill>
                <a:latin typeface="Franklin Gothic Medium Cond" panose="020B0606030402020204" pitchFamily="34" charset="0"/>
              </a:rPr>
              <a:t> lead </a:t>
            </a:r>
            <a:r>
              <a:rPr lang="en-US" sz="16800" b="1" u="sng" dirty="0">
                <a:solidFill>
                  <a:srgbClr val="2A556E"/>
                </a:solidFill>
                <a:latin typeface="Franklin Gothic Medium Cond" panose="020B0606030402020204" pitchFamily="34" charset="0"/>
              </a:rPr>
              <a:t>their</a:t>
            </a:r>
            <a:r>
              <a:rPr lang="en-US" sz="16800" dirty="0">
                <a:solidFill>
                  <a:srgbClr val="2A556E"/>
                </a:solidFill>
                <a:latin typeface="Franklin Gothic Medium Cond" panose="020B0606030402020204" pitchFamily="34" charset="0"/>
              </a:rPr>
              <a:t> troop.</a:t>
            </a:r>
          </a:p>
          <a:p>
            <a:pPr marL="0" indent="0">
              <a:buNone/>
            </a:pPr>
            <a:endParaRPr lang="en-US" sz="123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pPr marL="0" indent="0" algn="r">
              <a:buNone/>
            </a:pPr>
            <a:endParaRPr lang="en-US" sz="9800" dirty="0">
              <a:solidFill>
                <a:srgbClr val="2A556E"/>
              </a:solidFill>
              <a:latin typeface="Franklin Gothic Medium Cond" panose="020B0606030402020204" pitchFamily="34" charset="0"/>
            </a:endParaRPr>
          </a:p>
          <a:p>
            <a:endParaRPr lang="en-US" sz="4000" dirty="0">
              <a:solidFill>
                <a:srgbClr val="2A556E"/>
              </a:solidFill>
              <a:latin typeface="Franklin Gothic Medium Cond" panose="020B0606030402020204" pitchFamily="34" charset="0"/>
            </a:endParaRPr>
          </a:p>
          <a:p>
            <a:endParaRPr lang="en-US" sz="2400" dirty="0">
              <a:solidFill>
                <a:srgbClr val="2A556E"/>
              </a:solidFill>
              <a:latin typeface="Franklin Gothic Medium Cond" panose="020B0606030402020204" pitchFamily="34" charset="0"/>
            </a:endParaRPr>
          </a:p>
        </p:txBody>
      </p:sp>
      <p:pic>
        <p:nvPicPr>
          <p:cNvPr id="3" name="Picture 2"/>
          <p:cNvPicPr>
            <a:picLocks noChangeAspect="1"/>
          </p:cNvPicPr>
          <p:nvPr/>
        </p:nvPicPr>
        <p:blipFill>
          <a:blip r:embed="rId4"/>
          <a:stretch>
            <a:fillRect/>
          </a:stretch>
        </p:blipFill>
        <p:spPr>
          <a:xfrm>
            <a:off x="1789967" y="3368105"/>
            <a:ext cx="7951909" cy="3489896"/>
          </a:xfrm>
          <a:prstGeom prst="rect">
            <a:avLst/>
          </a:prstGeom>
        </p:spPr>
      </p:pic>
    </p:spTree>
    <p:extLst>
      <p:ext uri="{BB962C8B-B14F-4D97-AF65-F5344CB8AC3E}">
        <p14:creationId xmlns:p14="http://schemas.microsoft.com/office/powerpoint/2010/main" val="106999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Timeline – Cub Scout Packs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3740178"/>
              </p:ext>
            </p:extLst>
          </p:nvPr>
        </p:nvGraphicFramePr>
        <p:xfrm>
          <a:off x="203200" y="1823756"/>
          <a:ext cx="11684000" cy="4640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997200" y="3911823"/>
            <a:ext cx="2317045" cy="461665"/>
          </a:xfrm>
          <a:prstGeom prst="rect">
            <a:avLst/>
          </a:prstGeom>
          <a:noFill/>
        </p:spPr>
        <p:txBody>
          <a:bodyPr wrap="none" rtlCol="0">
            <a:spAutoFit/>
          </a:bodyPr>
          <a:lstStyle/>
          <a:p>
            <a:r>
              <a:rPr lang="en-US" sz="2400" b="1" dirty="0">
                <a:solidFill>
                  <a:schemeClr val="bg1"/>
                </a:solidFill>
              </a:rPr>
              <a:t>Aug – Sept, 2018</a:t>
            </a:r>
          </a:p>
        </p:txBody>
      </p:sp>
      <p:sp>
        <p:nvSpPr>
          <p:cNvPr id="21" name="TextBox 20"/>
          <p:cNvSpPr txBox="1"/>
          <p:nvPr/>
        </p:nvSpPr>
        <p:spPr>
          <a:xfrm>
            <a:off x="229776" y="3913386"/>
            <a:ext cx="2428614" cy="461665"/>
          </a:xfrm>
          <a:prstGeom prst="rect">
            <a:avLst/>
          </a:prstGeom>
          <a:noFill/>
        </p:spPr>
        <p:txBody>
          <a:bodyPr wrap="none" rtlCol="0">
            <a:spAutoFit/>
          </a:bodyPr>
          <a:lstStyle/>
          <a:p>
            <a:r>
              <a:rPr lang="en-US" sz="2400" b="1" dirty="0">
                <a:solidFill>
                  <a:schemeClr val="bg1"/>
                </a:solidFill>
              </a:rPr>
              <a:t>July-August, 2018</a:t>
            </a:r>
          </a:p>
        </p:txBody>
      </p:sp>
      <p:sp>
        <p:nvSpPr>
          <p:cNvPr id="8" name="TextBox 7"/>
          <p:cNvSpPr txBox="1"/>
          <p:nvPr/>
        </p:nvSpPr>
        <p:spPr>
          <a:xfrm>
            <a:off x="203200" y="4643120"/>
            <a:ext cx="2753360" cy="1477328"/>
          </a:xfrm>
          <a:prstGeom prst="rect">
            <a:avLst/>
          </a:prstGeom>
          <a:noFill/>
        </p:spPr>
        <p:txBody>
          <a:bodyPr wrap="square" rtlCol="0">
            <a:spAutoFit/>
          </a:bodyPr>
          <a:lstStyle/>
          <a:p>
            <a:r>
              <a:rPr lang="en-US" dirty="0">
                <a:latin typeface="Franklin Gothic Medium Cond" panose="020B0606030402020204" pitchFamily="34" charset="0"/>
              </a:rPr>
              <a:t>Have you decided whether to be a “Family Scouting” Pack?</a:t>
            </a:r>
          </a:p>
          <a:p>
            <a:endParaRPr lang="en-US" dirty="0">
              <a:latin typeface="Franklin Gothic Medium Cond" panose="020B0606030402020204" pitchFamily="34" charset="0"/>
            </a:endParaRPr>
          </a:p>
          <a:p>
            <a:r>
              <a:rPr lang="en-US" dirty="0">
                <a:latin typeface="Franklin Gothic Medium Cond" panose="020B0606030402020204" pitchFamily="34" charset="0"/>
              </a:rPr>
              <a:t>Do you have key leaders in place for the program? </a:t>
            </a:r>
          </a:p>
        </p:txBody>
      </p:sp>
      <p:sp>
        <p:nvSpPr>
          <p:cNvPr id="10" name="TextBox 9"/>
          <p:cNvSpPr txBox="1"/>
          <p:nvPr/>
        </p:nvSpPr>
        <p:spPr>
          <a:xfrm>
            <a:off x="2712720" y="1799630"/>
            <a:ext cx="2794000" cy="1692771"/>
          </a:xfrm>
          <a:prstGeom prst="rect">
            <a:avLst/>
          </a:prstGeom>
          <a:noFill/>
        </p:spPr>
        <p:txBody>
          <a:bodyPr wrap="square" rtlCol="0">
            <a:spAutoFit/>
          </a:bodyPr>
          <a:lstStyle/>
          <a:p>
            <a:pPr lvl="0" algn="ctr">
              <a:spcAft>
                <a:spcPts val="1200"/>
              </a:spcAft>
            </a:pPr>
            <a:r>
              <a:rPr lang="en-US" sz="2800" dirty="0">
                <a:latin typeface="Franklin Gothic Medium Cond" panose="020B0606030402020204" pitchFamily="34" charset="0"/>
              </a:rPr>
              <a:t>Youth Signup </a:t>
            </a:r>
          </a:p>
          <a:p>
            <a:pPr lvl="0" algn="ctr">
              <a:spcAft>
                <a:spcPts val="1200"/>
              </a:spcAft>
            </a:pPr>
            <a:r>
              <a:rPr lang="en-US" sz="2800" dirty="0">
                <a:latin typeface="Franklin Gothic Medium Cond" panose="020B0606030402020204" pitchFamily="34" charset="0"/>
              </a:rPr>
              <a:t>Leader Signup</a:t>
            </a:r>
          </a:p>
          <a:p>
            <a:pPr lvl="0" algn="ctr"/>
            <a:r>
              <a:rPr lang="en-US" sz="2800" dirty="0">
                <a:latin typeface="Franklin Gothic Medium Cond" panose="020B0606030402020204" pitchFamily="34" charset="0"/>
              </a:rPr>
              <a:t>Program Underway!</a:t>
            </a:r>
          </a:p>
        </p:txBody>
      </p:sp>
      <p:sp>
        <p:nvSpPr>
          <p:cNvPr id="24" name="TextBox 23"/>
          <p:cNvSpPr txBox="1"/>
          <p:nvPr/>
        </p:nvSpPr>
        <p:spPr>
          <a:xfrm>
            <a:off x="5983458" y="3737541"/>
            <a:ext cx="2185406" cy="830997"/>
          </a:xfrm>
          <a:prstGeom prst="rect">
            <a:avLst/>
          </a:prstGeom>
          <a:noFill/>
        </p:spPr>
        <p:txBody>
          <a:bodyPr wrap="none" rtlCol="0">
            <a:spAutoFit/>
          </a:bodyPr>
          <a:lstStyle/>
          <a:p>
            <a:r>
              <a:rPr lang="en-US" sz="2400" b="1" dirty="0">
                <a:solidFill>
                  <a:schemeClr val="bg1"/>
                </a:solidFill>
              </a:rPr>
              <a:t>October 2018 – </a:t>
            </a:r>
          </a:p>
          <a:p>
            <a:r>
              <a:rPr lang="en-US" sz="2400" b="1" dirty="0">
                <a:solidFill>
                  <a:schemeClr val="bg1"/>
                </a:solidFill>
              </a:rPr>
              <a:t>February 2019</a:t>
            </a:r>
          </a:p>
        </p:txBody>
      </p:sp>
      <p:sp>
        <p:nvSpPr>
          <p:cNvPr id="25" name="TextBox 24"/>
          <p:cNvSpPr txBox="1"/>
          <p:nvPr/>
        </p:nvSpPr>
        <p:spPr>
          <a:xfrm>
            <a:off x="5598160" y="4643120"/>
            <a:ext cx="2678078" cy="1754326"/>
          </a:xfrm>
          <a:prstGeom prst="rect">
            <a:avLst/>
          </a:prstGeom>
          <a:noFill/>
        </p:spPr>
        <p:txBody>
          <a:bodyPr wrap="square" rtlCol="0">
            <a:spAutoFit/>
          </a:bodyPr>
          <a:lstStyle/>
          <a:p>
            <a:endParaRPr lang="en-US" i="1" dirty="0">
              <a:latin typeface="Franklin Gothic Medium Cond" panose="020B0606030402020204" pitchFamily="34" charset="0"/>
            </a:endParaRPr>
          </a:p>
          <a:p>
            <a:r>
              <a:rPr lang="en-US" dirty="0">
                <a:latin typeface="Franklin Gothic Medium Cond" panose="020B0606030402020204" pitchFamily="34" charset="0"/>
              </a:rPr>
              <a:t>Do your Arrow of Light Scouts have a Troop destination … </a:t>
            </a:r>
          </a:p>
          <a:p>
            <a:endParaRPr lang="en-US" dirty="0">
              <a:latin typeface="Franklin Gothic Medium Cond" panose="020B0606030402020204" pitchFamily="34" charset="0"/>
            </a:endParaRPr>
          </a:p>
          <a:p>
            <a:r>
              <a:rPr lang="en-US" dirty="0">
                <a:latin typeface="Franklin Gothic Medium Cond" panose="020B0606030402020204" pitchFamily="34" charset="0"/>
              </a:rPr>
              <a:t>many will want to join Scouts BSA on day one (2/1/19)</a:t>
            </a:r>
          </a:p>
        </p:txBody>
      </p:sp>
      <p:sp>
        <p:nvSpPr>
          <p:cNvPr id="26" name="TextBox 25"/>
          <p:cNvSpPr txBox="1"/>
          <p:nvPr/>
        </p:nvSpPr>
        <p:spPr>
          <a:xfrm>
            <a:off x="8864656" y="3725818"/>
            <a:ext cx="1725345" cy="830997"/>
          </a:xfrm>
          <a:prstGeom prst="rect">
            <a:avLst/>
          </a:prstGeom>
          <a:noFill/>
        </p:spPr>
        <p:txBody>
          <a:bodyPr wrap="none" rtlCol="0">
            <a:spAutoFit/>
          </a:bodyPr>
          <a:lstStyle/>
          <a:p>
            <a:pPr algn="ctr"/>
            <a:r>
              <a:rPr lang="en-US" sz="2400" b="1" dirty="0">
                <a:solidFill>
                  <a:schemeClr val="bg1"/>
                </a:solidFill>
              </a:rPr>
              <a:t>February</a:t>
            </a:r>
          </a:p>
          <a:p>
            <a:pPr algn="ctr"/>
            <a:r>
              <a:rPr lang="en-US" sz="2400" b="1" dirty="0">
                <a:solidFill>
                  <a:schemeClr val="bg1"/>
                </a:solidFill>
              </a:rPr>
              <a:t>and beyond</a:t>
            </a:r>
          </a:p>
        </p:txBody>
      </p:sp>
      <p:sp>
        <p:nvSpPr>
          <p:cNvPr id="11" name="TextBox 10"/>
          <p:cNvSpPr txBox="1"/>
          <p:nvPr/>
        </p:nvSpPr>
        <p:spPr>
          <a:xfrm>
            <a:off x="8981440" y="2116151"/>
            <a:ext cx="184731" cy="369332"/>
          </a:xfrm>
          <a:prstGeom prst="rect">
            <a:avLst/>
          </a:prstGeom>
          <a:noFill/>
        </p:spPr>
        <p:txBody>
          <a:bodyPr wrap="none" rtlCol="0">
            <a:spAutoFit/>
          </a:bodyPr>
          <a:lstStyle/>
          <a:p>
            <a:endParaRPr lang="en-US" dirty="0"/>
          </a:p>
        </p:txBody>
      </p:sp>
      <p:sp>
        <p:nvSpPr>
          <p:cNvPr id="12" name="TextBox 11"/>
          <p:cNvSpPr txBox="1"/>
          <p:nvPr/>
        </p:nvSpPr>
        <p:spPr>
          <a:xfrm>
            <a:off x="8475785" y="1580214"/>
            <a:ext cx="2679895" cy="1969770"/>
          </a:xfrm>
          <a:prstGeom prst="rect">
            <a:avLst/>
          </a:prstGeom>
          <a:noFill/>
        </p:spPr>
        <p:txBody>
          <a:bodyPr wrap="square" rtlCol="0">
            <a:spAutoFit/>
          </a:bodyPr>
          <a:lstStyle/>
          <a:p>
            <a:pPr lvl="0" algn="ctr">
              <a:spcAft>
                <a:spcPts val="1200"/>
              </a:spcAft>
            </a:pPr>
            <a:r>
              <a:rPr lang="en-US" sz="2800" dirty="0">
                <a:latin typeface="Franklin Gothic Medium Cond" panose="020B0606030402020204" pitchFamily="34" charset="0"/>
              </a:rPr>
              <a:t>Program and Summer Program!</a:t>
            </a:r>
          </a:p>
          <a:p>
            <a:pPr lvl="0" algn="ctr">
              <a:spcAft>
                <a:spcPts val="1200"/>
              </a:spcAft>
            </a:pPr>
            <a:r>
              <a:rPr lang="en-US" sz="2800" dirty="0">
                <a:latin typeface="Franklin Gothic Medium Cond" panose="020B0606030402020204" pitchFamily="34" charset="0"/>
              </a:rPr>
              <a:t>Plan for Next Year</a:t>
            </a:r>
          </a:p>
          <a:p>
            <a:endParaRPr lang="en-US" dirty="0"/>
          </a:p>
        </p:txBody>
      </p:sp>
    </p:spTree>
    <p:extLst>
      <p:ext uri="{BB962C8B-B14F-4D97-AF65-F5344CB8AC3E}">
        <p14:creationId xmlns:p14="http://schemas.microsoft.com/office/powerpoint/2010/main" val="149604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Timeline –Scouts BSA Troops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0106098"/>
              </p:ext>
            </p:extLst>
          </p:nvPr>
        </p:nvGraphicFramePr>
        <p:xfrm>
          <a:off x="88135" y="1823756"/>
          <a:ext cx="11799065" cy="4640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p:cNvSpPr txBox="1"/>
          <p:nvPr/>
        </p:nvSpPr>
        <p:spPr>
          <a:xfrm>
            <a:off x="344471" y="3901663"/>
            <a:ext cx="2461058" cy="461665"/>
          </a:xfrm>
          <a:prstGeom prst="rect">
            <a:avLst/>
          </a:prstGeom>
          <a:noFill/>
        </p:spPr>
        <p:txBody>
          <a:bodyPr wrap="none" rtlCol="0">
            <a:spAutoFit/>
          </a:bodyPr>
          <a:lstStyle/>
          <a:p>
            <a:pPr algn="ctr"/>
            <a:r>
              <a:rPr lang="en-US" sz="2400" b="1" dirty="0">
                <a:solidFill>
                  <a:schemeClr val="bg1"/>
                </a:solidFill>
              </a:rPr>
              <a:t>Now into October</a:t>
            </a:r>
          </a:p>
        </p:txBody>
      </p:sp>
      <p:sp>
        <p:nvSpPr>
          <p:cNvPr id="8" name="TextBox 7"/>
          <p:cNvSpPr txBox="1"/>
          <p:nvPr/>
        </p:nvSpPr>
        <p:spPr>
          <a:xfrm>
            <a:off x="203200" y="4643120"/>
            <a:ext cx="2891692" cy="1754326"/>
          </a:xfrm>
          <a:prstGeom prst="rect">
            <a:avLst/>
          </a:prstGeom>
          <a:noFill/>
        </p:spPr>
        <p:txBody>
          <a:bodyPr wrap="square" rtlCol="0">
            <a:spAutoFit/>
          </a:bodyPr>
          <a:lstStyle/>
          <a:p>
            <a:r>
              <a:rPr lang="en-US" dirty="0">
                <a:latin typeface="Franklin Gothic Medium Cond" panose="020B0606030402020204" pitchFamily="34" charset="0"/>
              </a:rPr>
              <a:t>Has your Chartered Org decided whether to add a Scouts BSA troop for girls?  Time to Talk!</a:t>
            </a:r>
          </a:p>
          <a:p>
            <a:endParaRPr lang="en-US" dirty="0">
              <a:latin typeface="Franklin Gothic Medium Cond" panose="020B0606030402020204" pitchFamily="34" charset="0"/>
            </a:endParaRPr>
          </a:p>
          <a:p>
            <a:r>
              <a:rPr lang="en-US" dirty="0">
                <a:latin typeface="Franklin Gothic Medium Cond" panose="020B0606030402020204" pitchFamily="34" charset="0"/>
              </a:rPr>
              <a:t>Have you got key leaders in place? </a:t>
            </a:r>
          </a:p>
        </p:txBody>
      </p:sp>
      <p:sp>
        <p:nvSpPr>
          <p:cNvPr id="10" name="TextBox 9"/>
          <p:cNvSpPr txBox="1"/>
          <p:nvPr/>
        </p:nvSpPr>
        <p:spPr>
          <a:xfrm>
            <a:off x="3200400" y="1576893"/>
            <a:ext cx="4161692" cy="2123658"/>
          </a:xfrm>
          <a:prstGeom prst="rect">
            <a:avLst/>
          </a:prstGeom>
          <a:noFill/>
        </p:spPr>
        <p:txBody>
          <a:bodyPr wrap="square" rtlCol="0">
            <a:spAutoFit/>
          </a:bodyPr>
          <a:lstStyle/>
          <a:p>
            <a:pPr lvl="0" algn="ctr">
              <a:spcAft>
                <a:spcPts val="1200"/>
              </a:spcAft>
            </a:pPr>
            <a:r>
              <a:rPr lang="en-US" sz="2800" dirty="0">
                <a:latin typeface="Franklin Gothic Medium Cond" panose="020B0606030402020204" pitchFamily="34" charset="0"/>
              </a:rPr>
              <a:t>Finalize Decision</a:t>
            </a:r>
          </a:p>
          <a:p>
            <a:pPr lvl="0" algn="ctr">
              <a:spcAft>
                <a:spcPts val="1200"/>
              </a:spcAft>
            </a:pPr>
            <a:r>
              <a:rPr lang="en-US" sz="2800" dirty="0">
                <a:latin typeface="Franklin Gothic Medium Cond" panose="020B0606030402020204" pitchFamily="34" charset="0"/>
              </a:rPr>
              <a:t>Youth Soft Signup / Arrow of Light (and other) Visits</a:t>
            </a:r>
          </a:p>
          <a:p>
            <a:pPr lvl="0" algn="ctr"/>
            <a:r>
              <a:rPr lang="en-US" sz="2800" dirty="0">
                <a:latin typeface="Franklin Gothic Medium Cond" panose="020B0606030402020204" pitchFamily="34" charset="0"/>
              </a:rPr>
              <a:t>Planning</a:t>
            </a:r>
          </a:p>
        </p:txBody>
      </p:sp>
      <p:sp>
        <p:nvSpPr>
          <p:cNvPr id="24" name="TextBox 23"/>
          <p:cNvSpPr txBox="1"/>
          <p:nvPr/>
        </p:nvSpPr>
        <p:spPr>
          <a:xfrm>
            <a:off x="4454986" y="3737541"/>
            <a:ext cx="2101474" cy="830997"/>
          </a:xfrm>
          <a:prstGeom prst="rect">
            <a:avLst/>
          </a:prstGeom>
          <a:noFill/>
        </p:spPr>
        <p:txBody>
          <a:bodyPr wrap="none" rtlCol="0">
            <a:spAutoFit/>
          </a:bodyPr>
          <a:lstStyle/>
          <a:p>
            <a:pPr algn="ctr"/>
            <a:r>
              <a:rPr lang="en-US" sz="2400" b="1" dirty="0">
                <a:solidFill>
                  <a:schemeClr val="bg1"/>
                </a:solidFill>
              </a:rPr>
              <a:t>August 2018 – </a:t>
            </a:r>
          </a:p>
          <a:p>
            <a:r>
              <a:rPr lang="en-US" sz="2400" b="1" dirty="0">
                <a:solidFill>
                  <a:schemeClr val="bg1"/>
                </a:solidFill>
              </a:rPr>
              <a:t>January 2019</a:t>
            </a:r>
          </a:p>
        </p:txBody>
      </p:sp>
      <p:sp>
        <p:nvSpPr>
          <p:cNvPr id="26" name="TextBox 25"/>
          <p:cNvSpPr txBox="1"/>
          <p:nvPr/>
        </p:nvSpPr>
        <p:spPr>
          <a:xfrm>
            <a:off x="8681400" y="3702372"/>
            <a:ext cx="1691681" cy="830997"/>
          </a:xfrm>
          <a:prstGeom prst="rect">
            <a:avLst/>
          </a:prstGeom>
          <a:noFill/>
        </p:spPr>
        <p:txBody>
          <a:bodyPr wrap="none" rtlCol="0">
            <a:spAutoFit/>
          </a:bodyPr>
          <a:lstStyle/>
          <a:p>
            <a:pPr algn="ctr"/>
            <a:r>
              <a:rPr lang="en-US" sz="2400" b="1" dirty="0">
                <a:solidFill>
                  <a:schemeClr val="bg1"/>
                </a:solidFill>
              </a:rPr>
              <a:t>February</a:t>
            </a:r>
          </a:p>
          <a:p>
            <a:pPr algn="ctr"/>
            <a:r>
              <a:rPr lang="en-US" sz="2400" b="1" dirty="0">
                <a:solidFill>
                  <a:schemeClr val="bg1"/>
                </a:solidFill>
              </a:rPr>
              <a:t>and beyond</a:t>
            </a:r>
          </a:p>
        </p:txBody>
      </p:sp>
      <p:sp>
        <p:nvSpPr>
          <p:cNvPr id="11" name="TextBox 10"/>
          <p:cNvSpPr txBox="1"/>
          <p:nvPr/>
        </p:nvSpPr>
        <p:spPr>
          <a:xfrm>
            <a:off x="8981440" y="2116151"/>
            <a:ext cx="184731" cy="369332"/>
          </a:xfrm>
          <a:prstGeom prst="rect">
            <a:avLst/>
          </a:prstGeom>
          <a:noFill/>
        </p:spPr>
        <p:txBody>
          <a:bodyPr wrap="none" rtlCol="0">
            <a:spAutoFit/>
          </a:bodyPr>
          <a:lstStyle/>
          <a:p>
            <a:endParaRPr lang="en-US" dirty="0"/>
          </a:p>
        </p:txBody>
      </p:sp>
      <p:sp>
        <p:nvSpPr>
          <p:cNvPr id="12" name="TextBox 11"/>
          <p:cNvSpPr txBox="1"/>
          <p:nvPr/>
        </p:nvSpPr>
        <p:spPr>
          <a:xfrm>
            <a:off x="8126391" y="1580214"/>
            <a:ext cx="3029289" cy="2400657"/>
          </a:xfrm>
          <a:prstGeom prst="rect">
            <a:avLst/>
          </a:prstGeom>
          <a:noFill/>
        </p:spPr>
        <p:txBody>
          <a:bodyPr wrap="square" rtlCol="0">
            <a:spAutoFit/>
          </a:bodyPr>
          <a:lstStyle/>
          <a:p>
            <a:pPr lvl="0" algn="ctr">
              <a:spcAft>
                <a:spcPts val="1200"/>
              </a:spcAft>
            </a:pPr>
            <a:r>
              <a:rPr lang="en-US" sz="2800" dirty="0">
                <a:latin typeface="Franklin Gothic Medium Cond" panose="020B0606030402020204" pitchFamily="34" charset="0"/>
              </a:rPr>
              <a:t>Day One is … </a:t>
            </a:r>
            <a:r>
              <a:rPr lang="en-US" sz="2800" b="1" dirty="0">
                <a:latin typeface="Franklin Gothic Medium Cond" panose="020B0606030402020204" pitchFamily="34" charset="0"/>
              </a:rPr>
              <a:t>February 1, 2019</a:t>
            </a:r>
          </a:p>
          <a:p>
            <a:pPr lvl="0" algn="ctr">
              <a:spcAft>
                <a:spcPts val="1200"/>
              </a:spcAft>
            </a:pPr>
            <a:r>
              <a:rPr lang="en-US" sz="2800" dirty="0">
                <a:latin typeface="Franklin Gothic Medium Cond" panose="020B0606030402020204" pitchFamily="34" charset="0"/>
              </a:rPr>
              <a:t>Troop Program and Summer Camp!</a:t>
            </a:r>
          </a:p>
          <a:p>
            <a:endParaRPr lang="en-US" dirty="0"/>
          </a:p>
        </p:txBody>
      </p:sp>
    </p:spTree>
    <p:extLst>
      <p:ext uri="{BB962C8B-B14F-4D97-AF65-F5344CB8AC3E}">
        <p14:creationId xmlns:p14="http://schemas.microsoft.com/office/powerpoint/2010/main" val="27232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692D25-322A-4112-88BB-8337090E9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8800"/>
            <a:ext cx="12188952" cy="5029200"/>
          </a:xfrm>
          <a:prstGeom prst="rect">
            <a:avLst/>
          </a:prstGeom>
        </p:spPr>
      </p:pic>
      <p:pic>
        <p:nvPicPr>
          <p:cNvPr id="6" name="Picture 5">
            <a:extLst>
              <a:ext uri="{FF2B5EF4-FFF2-40B4-BE49-F238E27FC236}">
                <a16:creationId xmlns:a16="http://schemas.microsoft.com/office/drawing/2014/main" id="{8ACC83D3-9113-4E4D-801D-55F941AD4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949952"/>
            <a:ext cx="5486400" cy="884787"/>
          </a:xfrm>
          <a:prstGeom prst="rect">
            <a:avLst/>
          </a:prstGeom>
        </p:spPr>
      </p:pic>
    </p:spTree>
    <p:extLst>
      <p:ext uri="{BB962C8B-B14F-4D97-AF65-F5344CB8AC3E}">
        <p14:creationId xmlns:p14="http://schemas.microsoft.com/office/powerpoint/2010/main" val="260988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What Is Happening?</a:t>
            </a:r>
          </a:p>
        </p:txBody>
      </p:sp>
      <p:pic>
        <p:nvPicPr>
          <p:cNvPr id="4" name="Picture 3">
            <a:extLst>
              <a:ext uri="{FF2B5EF4-FFF2-40B4-BE49-F238E27FC236}">
                <a16:creationId xmlns:a16="http://schemas.microsoft.com/office/drawing/2014/main" id="{681EB70D-74D8-534A-BF1A-C1B1BCF700EF}"/>
              </a:ext>
            </a:extLst>
          </p:cNvPr>
          <p:cNvPicPr>
            <a:picLocks noChangeAspect="1"/>
          </p:cNvPicPr>
          <p:nvPr/>
        </p:nvPicPr>
        <p:blipFill>
          <a:blip r:embed="rId4"/>
          <a:stretch>
            <a:fillRect/>
          </a:stretch>
        </p:blipFill>
        <p:spPr>
          <a:xfrm>
            <a:off x="202270" y="2150618"/>
            <a:ext cx="6083300" cy="2044700"/>
          </a:xfrm>
          <a:prstGeom prst="rect">
            <a:avLst/>
          </a:prstGeom>
        </p:spPr>
      </p:pic>
      <p:pic>
        <p:nvPicPr>
          <p:cNvPr id="5" name="Picture 4">
            <a:extLst>
              <a:ext uri="{FF2B5EF4-FFF2-40B4-BE49-F238E27FC236}">
                <a16:creationId xmlns:a16="http://schemas.microsoft.com/office/drawing/2014/main" id="{2C64111A-66FE-FF48-880E-2E58FE1B87F9}"/>
              </a:ext>
            </a:extLst>
          </p:cNvPr>
          <p:cNvPicPr>
            <a:picLocks noChangeAspect="1"/>
          </p:cNvPicPr>
          <p:nvPr/>
        </p:nvPicPr>
        <p:blipFill>
          <a:blip r:embed="rId5"/>
          <a:stretch>
            <a:fillRect/>
          </a:stretch>
        </p:blipFill>
        <p:spPr>
          <a:xfrm>
            <a:off x="5737144" y="4524502"/>
            <a:ext cx="5842000" cy="2044700"/>
          </a:xfrm>
          <a:prstGeom prst="rect">
            <a:avLst/>
          </a:prstGeom>
        </p:spPr>
      </p:pic>
      <p:sp>
        <p:nvSpPr>
          <p:cNvPr id="10" name="TextBox 9">
            <a:extLst>
              <a:ext uri="{FF2B5EF4-FFF2-40B4-BE49-F238E27FC236}">
                <a16:creationId xmlns:a16="http://schemas.microsoft.com/office/drawing/2014/main" id="{C387B5E3-C367-A946-BE21-4B2F776A4D48}"/>
              </a:ext>
            </a:extLst>
          </p:cNvPr>
          <p:cNvSpPr txBox="1"/>
          <p:nvPr/>
        </p:nvSpPr>
        <p:spPr>
          <a:xfrm>
            <a:off x="379140" y="2406650"/>
            <a:ext cx="5692476" cy="830997"/>
          </a:xfrm>
          <a:prstGeom prst="rect">
            <a:avLst/>
          </a:prstGeom>
          <a:noFill/>
        </p:spPr>
        <p:txBody>
          <a:bodyPr wrap="square" rtlCol="0">
            <a:spAutoFit/>
          </a:bodyPr>
          <a:lstStyle/>
          <a:p>
            <a:r>
              <a:rPr lang="en-US" sz="2400" dirty="0">
                <a:solidFill>
                  <a:schemeClr val="bg1"/>
                </a:solidFill>
                <a:latin typeface="Franklin Gothic Medium Cond" panose="020B0606030402020204" pitchFamily="34" charset="0"/>
              </a:rPr>
              <a:t>Starting in 2018 (</a:t>
            </a:r>
            <a:r>
              <a:rPr lang="en-US" sz="2400" u="sng" dirty="0">
                <a:solidFill>
                  <a:schemeClr val="bg1"/>
                </a:solidFill>
                <a:latin typeface="Franklin Gothic Medium Cond" panose="020B0606030402020204" pitchFamily="34" charset="0"/>
              </a:rPr>
              <a:t>right now</a:t>
            </a:r>
            <a:r>
              <a:rPr lang="en-US" sz="2400" dirty="0">
                <a:solidFill>
                  <a:schemeClr val="bg1"/>
                </a:solidFill>
                <a:latin typeface="Franklin Gothic Medium Cond" panose="020B0606030402020204" pitchFamily="34" charset="0"/>
              </a:rPr>
              <a:t>), families can choose Cub Scouts for their sons </a:t>
            </a:r>
            <a:r>
              <a:rPr lang="en-US" sz="2400" i="1" dirty="0">
                <a:solidFill>
                  <a:schemeClr val="bg1"/>
                </a:solidFill>
                <a:latin typeface="Franklin Gothic Medium Cond" panose="020B0606030402020204" pitchFamily="34" charset="0"/>
              </a:rPr>
              <a:t>AND</a:t>
            </a:r>
            <a:r>
              <a:rPr lang="en-US" sz="2400" dirty="0">
                <a:solidFill>
                  <a:schemeClr val="bg1"/>
                </a:solidFill>
                <a:latin typeface="Franklin Gothic Medium Cond" panose="020B0606030402020204" pitchFamily="34" charset="0"/>
              </a:rPr>
              <a:t>  their daughters.</a:t>
            </a:r>
          </a:p>
        </p:txBody>
      </p:sp>
      <p:sp>
        <p:nvSpPr>
          <p:cNvPr id="13" name="TextBox 12">
            <a:extLst>
              <a:ext uri="{FF2B5EF4-FFF2-40B4-BE49-F238E27FC236}">
                <a16:creationId xmlns:a16="http://schemas.microsoft.com/office/drawing/2014/main" id="{B4FEC674-4A75-4B4E-A817-2D03F161EE18}"/>
              </a:ext>
            </a:extLst>
          </p:cNvPr>
          <p:cNvSpPr txBox="1"/>
          <p:nvPr/>
        </p:nvSpPr>
        <p:spPr>
          <a:xfrm>
            <a:off x="5811906" y="4715855"/>
            <a:ext cx="5767238" cy="1200329"/>
          </a:xfrm>
          <a:prstGeom prst="rect">
            <a:avLst/>
          </a:prstGeom>
          <a:noFill/>
        </p:spPr>
        <p:txBody>
          <a:bodyPr wrap="square" rtlCol="0">
            <a:spAutoFit/>
          </a:bodyPr>
          <a:lstStyle/>
          <a:p>
            <a:r>
              <a:rPr lang="en-US" sz="2400" dirty="0">
                <a:solidFill>
                  <a:schemeClr val="bg1"/>
                </a:solidFill>
                <a:latin typeface="Franklin Gothic Medium Cond" panose="020B0606030402020204" pitchFamily="34" charset="0"/>
              </a:rPr>
              <a:t>Starting </a:t>
            </a:r>
            <a:r>
              <a:rPr lang="en-US" sz="2400" u="sng" dirty="0">
                <a:solidFill>
                  <a:schemeClr val="bg1"/>
                </a:solidFill>
                <a:latin typeface="Franklin Gothic Medium Cond" panose="020B0606030402020204" pitchFamily="34" charset="0"/>
              </a:rPr>
              <a:t>February 1, 2019</a:t>
            </a:r>
            <a:r>
              <a:rPr lang="en-US" sz="2400" dirty="0">
                <a:solidFill>
                  <a:schemeClr val="bg1"/>
                </a:solidFill>
                <a:latin typeface="Franklin Gothic Medium Cond" panose="020B0606030402020204" pitchFamily="34" charset="0"/>
              </a:rPr>
              <a:t>, girls aged 11 (or 10 with Arrow of Light) through 17 can join all-girl Scouts BSA troops, just like boys in all-boy troops.</a:t>
            </a:r>
          </a:p>
        </p:txBody>
      </p:sp>
    </p:spTree>
    <p:extLst>
      <p:ext uri="{BB962C8B-B14F-4D97-AF65-F5344CB8AC3E}">
        <p14:creationId xmlns:p14="http://schemas.microsoft.com/office/powerpoint/2010/main" val="231847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How Will Cub Scout Packs Look?</a:t>
            </a:r>
          </a:p>
        </p:txBody>
      </p:sp>
      <p:pic>
        <p:nvPicPr>
          <p:cNvPr id="3" name="Picture 2">
            <a:extLst>
              <a:ext uri="{FF2B5EF4-FFF2-40B4-BE49-F238E27FC236}">
                <a16:creationId xmlns:a16="http://schemas.microsoft.com/office/drawing/2014/main" id="{B269C4AF-088B-944C-87B4-5D8DF9904DB6}"/>
              </a:ext>
            </a:extLst>
          </p:cNvPr>
          <p:cNvPicPr>
            <a:picLocks noChangeAspect="1"/>
          </p:cNvPicPr>
          <p:nvPr/>
        </p:nvPicPr>
        <p:blipFill>
          <a:blip r:embed="rId4"/>
          <a:stretch>
            <a:fillRect/>
          </a:stretch>
        </p:blipFill>
        <p:spPr>
          <a:xfrm>
            <a:off x="876300" y="3488182"/>
            <a:ext cx="10439400" cy="2679700"/>
          </a:xfrm>
          <a:prstGeom prst="rect">
            <a:avLst/>
          </a:prstGeom>
        </p:spPr>
      </p:pic>
      <p:pic>
        <p:nvPicPr>
          <p:cNvPr id="4" name="Picture 3">
            <a:extLst>
              <a:ext uri="{FF2B5EF4-FFF2-40B4-BE49-F238E27FC236}">
                <a16:creationId xmlns:a16="http://schemas.microsoft.com/office/drawing/2014/main" id="{CCE8AEBB-AB89-AD4F-91BA-F44BEDF0AADB}"/>
              </a:ext>
            </a:extLst>
          </p:cNvPr>
          <p:cNvPicPr>
            <a:picLocks noChangeAspect="1"/>
          </p:cNvPicPr>
          <p:nvPr/>
        </p:nvPicPr>
        <p:blipFill>
          <a:blip r:embed="rId5"/>
          <a:stretch>
            <a:fillRect/>
          </a:stretch>
        </p:blipFill>
        <p:spPr>
          <a:xfrm>
            <a:off x="4259936" y="1586617"/>
            <a:ext cx="3489504" cy="595769"/>
          </a:xfrm>
          <a:prstGeom prst="rect">
            <a:avLst/>
          </a:prstGeom>
        </p:spPr>
      </p:pic>
      <p:pic>
        <p:nvPicPr>
          <p:cNvPr id="5" name="Picture 4">
            <a:extLst>
              <a:ext uri="{FF2B5EF4-FFF2-40B4-BE49-F238E27FC236}">
                <a16:creationId xmlns:a16="http://schemas.microsoft.com/office/drawing/2014/main" id="{C2A31549-1340-EF4F-BD33-3018F1784DC3}"/>
              </a:ext>
            </a:extLst>
          </p:cNvPr>
          <p:cNvPicPr>
            <a:picLocks noChangeAspect="1"/>
          </p:cNvPicPr>
          <p:nvPr/>
        </p:nvPicPr>
        <p:blipFill>
          <a:blip r:embed="rId6"/>
          <a:stretch>
            <a:fillRect/>
          </a:stretch>
        </p:blipFill>
        <p:spPr>
          <a:xfrm>
            <a:off x="2887114" y="6387592"/>
            <a:ext cx="4305300" cy="406400"/>
          </a:xfrm>
          <a:prstGeom prst="rect">
            <a:avLst/>
          </a:prstGeom>
        </p:spPr>
      </p:pic>
      <p:sp>
        <p:nvSpPr>
          <p:cNvPr id="18" name="TextBox 17">
            <a:extLst>
              <a:ext uri="{FF2B5EF4-FFF2-40B4-BE49-F238E27FC236}">
                <a16:creationId xmlns:a16="http://schemas.microsoft.com/office/drawing/2014/main" id="{6644909A-2322-5B4F-9B0F-6B839C26306A}"/>
              </a:ext>
            </a:extLst>
          </p:cNvPr>
          <p:cNvSpPr txBox="1"/>
          <p:nvPr/>
        </p:nvSpPr>
        <p:spPr>
          <a:xfrm>
            <a:off x="622980" y="2787765"/>
            <a:ext cx="3208356" cy="461665"/>
          </a:xfrm>
          <a:prstGeom prst="rect">
            <a:avLst/>
          </a:prstGeom>
          <a:noFill/>
        </p:spPr>
        <p:txBody>
          <a:bodyPr wrap="square" rtlCol="0">
            <a:spAutoFit/>
          </a:bodyPr>
          <a:lstStyle/>
          <a:p>
            <a:pPr algn="ctr"/>
            <a:r>
              <a:rPr lang="en-US" sz="2400" b="1" u="sng" dirty="0">
                <a:solidFill>
                  <a:srgbClr val="2A556E"/>
                </a:solidFill>
                <a:latin typeface="Franklin Gothic Medium Cond" panose="020B0606030402020204" pitchFamily="34" charset="0"/>
              </a:rPr>
              <a:t>ALL-BOY</a:t>
            </a:r>
            <a:r>
              <a:rPr lang="en-US" sz="2400" b="1" dirty="0">
                <a:solidFill>
                  <a:srgbClr val="2A556E"/>
                </a:solidFill>
                <a:latin typeface="Franklin Gothic Medium Cond" panose="020B0606030402020204" pitchFamily="34" charset="0"/>
              </a:rPr>
              <a:t> CUB SCOUT PACK</a:t>
            </a:r>
            <a:endParaRPr lang="en-US" sz="2400" b="1" dirty="0">
              <a:solidFill>
                <a:srgbClr val="F1504A"/>
              </a:solidFill>
              <a:latin typeface="Franklin Gothic Medium Cond" panose="020B0606030402020204" pitchFamily="34" charset="0"/>
            </a:endParaRPr>
          </a:p>
        </p:txBody>
      </p:sp>
      <p:sp>
        <p:nvSpPr>
          <p:cNvPr id="19" name="TextBox 18">
            <a:extLst>
              <a:ext uri="{FF2B5EF4-FFF2-40B4-BE49-F238E27FC236}">
                <a16:creationId xmlns:a16="http://schemas.microsoft.com/office/drawing/2014/main" id="{8BB505C8-3DEE-6F4F-9BFA-8CC48812C10D}"/>
              </a:ext>
            </a:extLst>
          </p:cNvPr>
          <p:cNvSpPr txBox="1"/>
          <p:nvPr/>
        </p:nvSpPr>
        <p:spPr>
          <a:xfrm>
            <a:off x="3970614" y="2787765"/>
            <a:ext cx="4240698" cy="461665"/>
          </a:xfrm>
          <a:prstGeom prst="rect">
            <a:avLst/>
          </a:prstGeom>
          <a:noFill/>
        </p:spPr>
        <p:txBody>
          <a:bodyPr wrap="square" rtlCol="0">
            <a:spAutoFit/>
          </a:bodyPr>
          <a:lstStyle/>
          <a:p>
            <a:pPr algn="ctr"/>
            <a:r>
              <a:rPr lang="en-US" sz="2400" b="1" u="sng" dirty="0">
                <a:solidFill>
                  <a:srgbClr val="2A556E"/>
                </a:solidFill>
                <a:latin typeface="Franklin Gothic Medium Cond" panose="020B0606030402020204" pitchFamily="34" charset="0"/>
              </a:rPr>
              <a:t>BOYS &amp; GIRLS</a:t>
            </a:r>
            <a:r>
              <a:rPr lang="en-US" sz="2400" b="1" dirty="0">
                <a:solidFill>
                  <a:srgbClr val="2A556E"/>
                </a:solidFill>
                <a:latin typeface="Franklin Gothic Medium Cond" panose="020B0606030402020204" pitchFamily="34" charset="0"/>
              </a:rPr>
              <a:t> CUB SCOUT PACK</a:t>
            </a:r>
            <a:endParaRPr lang="en-US" sz="2400" b="1" dirty="0">
              <a:solidFill>
                <a:srgbClr val="F1504A"/>
              </a:solidFill>
              <a:latin typeface="Franklin Gothic Medium Cond" panose="020B0606030402020204" pitchFamily="34" charset="0"/>
            </a:endParaRPr>
          </a:p>
        </p:txBody>
      </p:sp>
      <p:sp>
        <p:nvSpPr>
          <p:cNvPr id="20" name="TextBox 19">
            <a:extLst>
              <a:ext uri="{FF2B5EF4-FFF2-40B4-BE49-F238E27FC236}">
                <a16:creationId xmlns:a16="http://schemas.microsoft.com/office/drawing/2014/main" id="{D806A4C6-86CC-EE4B-84F6-3874AC6FC1A4}"/>
              </a:ext>
            </a:extLst>
          </p:cNvPr>
          <p:cNvSpPr txBox="1"/>
          <p:nvPr/>
        </p:nvSpPr>
        <p:spPr>
          <a:xfrm>
            <a:off x="8218596" y="2787765"/>
            <a:ext cx="3586308" cy="461665"/>
          </a:xfrm>
          <a:prstGeom prst="rect">
            <a:avLst/>
          </a:prstGeom>
          <a:noFill/>
        </p:spPr>
        <p:txBody>
          <a:bodyPr wrap="square" rtlCol="0">
            <a:spAutoFit/>
          </a:bodyPr>
          <a:lstStyle/>
          <a:p>
            <a:pPr algn="ctr"/>
            <a:r>
              <a:rPr lang="en-US" sz="2400" b="1" u="sng" dirty="0">
                <a:solidFill>
                  <a:srgbClr val="2A556E"/>
                </a:solidFill>
                <a:latin typeface="Franklin Gothic Medium Cond" panose="020B0606030402020204" pitchFamily="34" charset="0"/>
              </a:rPr>
              <a:t>ALL-GIRL</a:t>
            </a:r>
            <a:r>
              <a:rPr lang="en-US" sz="2400" b="1" dirty="0">
                <a:solidFill>
                  <a:srgbClr val="2A556E"/>
                </a:solidFill>
                <a:latin typeface="Franklin Gothic Medium Cond" panose="020B0606030402020204" pitchFamily="34" charset="0"/>
              </a:rPr>
              <a:t> CUB SCOUT PACK</a:t>
            </a:r>
            <a:endParaRPr lang="en-US" sz="2400" b="1" dirty="0">
              <a:solidFill>
                <a:srgbClr val="F1504A"/>
              </a:solidFill>
              <a:latin typeface="Franklin Gothic Medium Cond" panose="020B0606030402020204" pitchFamily="34" charset="0"/>
            </a:endParaRPr>
          </a:p>
        </p:txBody>
      </p:sp>
      <p:sp>
        <p:nvSpPr>
          <p:cNvPr id="21" name="TextBox 20">
            <a:extLst>
              <a:ext uri="{FF2B5EF4-FFF2-40B4-BE49-F238E27FC236}">
                <a16:creationId xmlns:a16="http://schemas.microsoft.com/office/drawing/2014/main" id="{9D3967C1-0ABC-C64C-AACC-742443930531}"/>
              </a:ext>
            </a:extLst>
          </p:cNvPr>
          <p:cNvSpPr txBox="1"/>
          <p:nvPr/>
        </p:nvSpPr>
        <p:spPr>
          <a:xfrm>
            <a:off x="4400510" y="1590098"/>
            <a:ext cx="3208356" cy="523220"/>
          </a:xfrm>
          <a:prstGeom prst="rect">
            <a:avLst/>
          </a:prstGeom>
          <a:noFill/>
        </p:spPr>
        <p:txBody>
          <a:bodyPr wrap="square" rtlCol="0">
            <a:spAutoFit/>
          </a:bodyPr>
          <a:lstStyle/>
          <a:p>
            <a:pPr algn="ctr"/>
            <a:r>
              <a:rPr lang="en-US" sz="2800" dirty="0">
                <a:solidFill>
                  <a:srgbClr val="2A556E"/>
                </a:solidFill>
                <a:latin typeface="Franklin Gothic Medium Cond" panose="020B0606030402020204" pitchFamily="34" charset="0"/>
              </a:rPr>
              <a:t>CUB SCOUTS</a:t>
            </a:r>
            <a:endParaRPr lang="en-US" sz="2800" dirty="0">
              <a:solidFill>
                <a:srgbClr val="F1504A"/>
              </a:solidFill>
              <a:latin typeface="Franklin Gothic Medium Cond" panose="020B0606030402020204" pitchFamily="34" charset="0"/>
            </a:endParaRPr>
          </a:p>
        </p:txBody>
      </p:sp>
      <p:sp>
        <p:nvSpPr>
          <p:cNvPr id="22" name="TextBox 21">
            <a:extLst>
              <a:ext uri="{FF2B5EF4-FFF2-40B4-BE49-F238E27FC236}">
                <a16:creationId xmlns:a16="http://schemas.microsoft.com/office/drawing/2014/main" id="{04ED1CFF-1E71-BC44-81DF-433339916A6E}"/>
              </a:ext>
            </a:extLst>
          </p:cNvPr>
          <p:cNvSpPr txBox="1"/>
          <p:nvPr/>
        </p:nvSpPr>
        <p:spPr>
          <a:xfrm>
            <a:off x="4190965" y="2193983"/>
            <a:ext cx="3711405" cy="400110"/>
          </a:xfrm>
          <a:prstGeom prst="rect">
            <a:avLst/>
          </a:prstGeom>
          <a:noFill/>
        </p:spPr>
        <p:txBody>
          <a:bodyPr wrap="square" rtlCol="0">
            <a:spAutoFit/>
          </a:bodyPr>
          <a:lstStyle/>
          <a:p>
            <a:pPr algn="ctr"/>
            <a:r>
              <a:rPr lang="en-US" sz="2000" dirty="0">
                <a:solidFill>
                  <a:srgbClr val="2A556E"/>
                </a:solidFill>
                <a:latin typeface="Franklin Gothic Medium Cond" panose="020B0606030402020204" pitchFamily="34" charset="0"/>
              </a:rPr>
              <a:t>AGES 5-10 (OR GRADES K-5)</a:t>
            </a:r>
            <a:endParaRPr lang="en-US" sz="2000" dirty="0">
              <a:solidFill>
                <a:srgbClr val="F1504A"/>
              </a:solidFill>
              <a:latin typeface="Franklin Gothic Medium Cond" panose="020B0606030402020204" pitchFamily="34" charset="0"/>
            </a:endParaRPr>
          </a:p>
        </p:txBody>
      </p:sp>
      <p:sp>
        <p:nvSpPr>
          <p:cNvPr id="23" name="TextBox 22">
            <a:extLst>
              <a:ext uri="{FF2B5EF4-FFF2-40B4-BE49-F238E27FC236}">
                <a16:creationId xmlns:a16="http://schemas.microsoft.com/office/drawing/2014/main" id="{74F4C239-8FE4-4F48-BEF6-C16D997A17B7}"/>
              </a:ext>
            </a:extLst>
          </p:cNvPr>
          <p:cNvSpPr txBox="1"/>
          <p:nvPr/>
        </p:nvSpPr>
        <p:spPr>
          <a:xfrm>
            <a:off x="3327231" y="6436904"/>
            <a:ext cx="1737137" cy="369332"/>
          </a:xfrm>
          <a:prstGeom prst="rect">
            <a:avLst/>
          </a:prstGeom>
          <a:noFill/>
        </p:spPr>
        <p:txBody>
          <a:bodyPr wrap="square" rtlCol="0">
            <a:spAutoFit/>
          </a:bodyPr>
          <a:lstStyle/>
          <a:p>
            <a:r>
              <a:rPr lang="en-US" dirty="0">
                <a:solidFill>
                  <a:srgbClr val="2A556E"/>
                </a:solidFill>
                <a:latin typeface="Franklin Gothic Medium Cond" panose="020B0606030402020204" pitchFamily="34" charset="0"/>
              </a:rPr>
              <a:t>CUB SCOUT PACK</a:t>
            </a:r>
            <a:endParaRPr lang="en-US" dirty="0">
              <a:solidFill>
                <a:srgbClr val="F1504A"/>
              </a:solidFill>
              <a:latin typeface="Franklin Gothic Medium Cond" panose="020B0606030402020204" pitchFamily="34" charset="0"/>
            </a:endParaRPr>
          </a:p>
        </p:txBody>
      </p:sp>
      <p:sp>
        <p:nvSpPr>
          <p:cNvPr id="24" name="TextBox 23">
            <a:extLst>
              <a:ext uri="{FF2B5EF4-FFF2-40B4-BE49-F238E27FC236}">
                <a16:creationId xmlns:a16="http://schemas.microsoft.com/office/drawing/2014/main" id="{FDF1C409-C965-9542-809B-23C06083D5D4}"/>
              </a:ext>
            </a:extLst>
          </p:cNvPr>
          <p:cNvSpPr txBox="1"/>
          <p:nvPr/>
        </p:nvSpPr>
        <p:spPr>
          <a:xfrm>
            <a:off x="5554454" y="6436904"/>
            <a:ext cx="1637960" cy="369332"/>
          </a:xfrm>
          <a:prstGeom prst="rect">
            <a:avLst/>
          </a:prstGeom>
          <a:noFill/>
        </p:spPr>
        <p:txBody>
          <a:bodyPr wrap="square" rtlCol="0">
            <a:spAutoFit/>
          </a:bodyPr>
          <a:lstStyle/>
          <a:p>
            <a:r>
              <a:rPr lang="en-US" dirty="0">
                <a:solidFill>
                  <a:srgbClr val="2A556E"/>
                </a:solidFill>
                <a:latin typeface="Franklin Gothic Medium Cond" panose="020B0606030402020204" pitchFamily="34" charset="0"/>
              </a:rPr>
              <a:t>ALL-BOY DEN</a:t>
            </a:r>
            <a:endParaRPr lang="en-US" dirty="0">
              <a:solidFill>
                <a:srgbClr val="F1504A"/>
              </a:solidFill>
              <a:latin typeface="Franklin Gothic Medium Cond" panose="020B0606030402020204" pitchFamily="34" charset="0"/>
            </a:endParaRPr>
          </a:p>
        </p:txBody>
      </p:sp>
      <p:sp>
        <p:nvSpPr>
          <p:cNvPr id="25" name="TextBox 24">
            <a:extLst>
              <a:ext uri="{FF2B5EF4-FFF2-40B4-BE49-F238E27FC236}">
                <a16:creationId xmlns:a16="http://schemas.microsoft.com/office/drawing/2014/main" id="{4E3291AB-B285-A24E-9A85-16B78F1E3289}"/>
              </a:ext>
            </a:extLst>
          </p:cNvPr>
          <p:cNvSpPr txBox="1"/>
          <p:nvPr/>
        </p:nvSpPr>
        <p:spPr>
          <a:xfrm>
            <a:off x="7262453" y="6436904"/>
            <a:ext cx="1637960" cy="369332"/>
          </a:xfrm>
          <a:prstGeom prst="rect">
            <a:avLst/>
          </a:prstGeom>
          <a:noFill/>
        </p:spPr>
        <p:txBody>
          <a:bodyPr wrap="square" rtlCol="0">
            <a:spAutoFit/>
          </a:bodyPr>
          <a:lstStyle/>
          <a:p>
            <a:r>
              <a:rPr lang="en-US" dirty="0">
                <a:solidFill>
                  <a:srgbClr val="2A556E"/>
                </a:solidFill>
                <a:latin typeface="Franklin Gothic Medium Cond" panose="020B0606030402020204" pitchFamily="34" charset="0"/>
              </a:rPr>
              <a:t>ALL-GIRL DEN</a:t>
            </a:r>
            <a:endParaRPr lang="en-US" dirty="0">
              <a:solidFill>
                <a:srgbClr val="F1504A"/>
              </a:solidFill>
              <a:latin typeface="Franklin Gothic Medium Cond" panose="020B0606030402020204" pitchFamily="34" charset="0"/>
            </a:endParaRPr>
          </a:p>
        </p:txBody>
      </p:sp>
    </p:spTree>
    <p:extLst>
      <p:ext uri="{BB962C8B-B14F-4D97-AF65-F5344CB8AC3E}">
        <p14:creationId xmlns:p14="http://schemas.microsoft.com/office/powerpoint/2010/main" val="299174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New “2 Deep” Rules – All Units</a:t>
            </a:r>
          </a:p>
        </p:txBody>
      </p:sp>
      <p:sp>
        <p:nvSpPr>
          <p:cNvPr id="10" name="Content Placeholder 9"/>
          <p:cNvSpPr>
            <a:spLocks noGrp="1"/>
          </p:cNvSpPr>
          <p:nvPr>
            <p:ph idx="1"/>
          </p:nvPr>
        </p:nvSpPr>
        <p:spPr>
          <a:xfrm>
            <a:off x="286439" y="1825624"/>
            <a:ext cx="11401469" cy="4850597"/>
          </a:xfrm>
        </p:spPr>
        <p:txBody>
          <a:bodyPr>
            <a:normAutofit/>
          </a:bodyPr>
          <a:lstStyle/>
          <a:p>
            <a:pPr marL="0" indent="0">
              <a:buNone/>
            </a:pPr>
            <a:r>
              <a:rPr lang="en-US" sz="4000" dirty="0">
                <a:solidFill>
                  <a:srgbClr val="2A556E"/>
                </a:solidFill>
                <a:latin typeface="Franklin Gothic Medium Cond" panose="020B0606030402020204" pitchFamily="34" charset="0"/>
              </a:rPr>
              <a:t>Effective October 1, 2018, </a:t>
            </a:r>
            <a:r>
              <a:rPr lang="en-US" sz="4000" b="1" i="1" dirty="0">
                <a:solidFill>
                  <a:srgbClr val="2A556E"/>
                </a:solidFill>
                <a:latin typeface="Franklin Gothic Medium Cond" panose="020B0606030402020204" pitchFamily="34" charset="0"/>
              </a:rPr>
              <a:t>two </a:t>
            </a:r>
            <a:r>
              <a:rPr lang="en-US" sz="4000" b="1" i="1" u="sng" dirty="0">
                <a:solidFill>
                  <a:srgbClr val="2A556E"/>
                </a:solidFill>
                <a:latin typeface="Franklin Gothic Medium Cond" panose="020B0606030402020204" pitchFamily="34" charset="0"/>
              </a:rPr>
              <a:t>registered </a:t>
            </a:r>
            <a:r>
              <a:rPr lang="en-US" sz="4000" b="1" i="1" dirty="0">
                <a:solidFill>
                  <a:srgbClr val="2A556E"/>
                </a:solidFill>
                <a:latin typeface="Franklin Gothic Medium Cond" panose="020B0606030402020204" pitchFamily="34" charset="0"/>
              </a:rPr>
              <a:t>adult leaders </a:t>
            </a:r>
            <a:r>
              <a:rPr lang="en-US" sz="4000" b="1" i="1" u="sng" dirty="0">
                <a:solidFill>
                  <a:srgbClr val="2A556E"/>
                </a:solidFill>
                <a:latin typeface="Franklin Gothic Medium Cond" panose="020B0606030402020204" pitchFamily="34" charset="0"/>
              </a:rPr>
              <a:t>21</a:t>
            </a:r>
            <a:r>
              <a:rPr lang="en-US" sz="4000" b="1" i="1" dirty="0">
                <a:solidFill>
                  <a:srgbClr val="2A556E"/>
                </a:solidFill>
                <a:latin typeface="Franklin Gothic Medium Cond" panose="020B0606030402020204" pitchFamily="34" charset="0"/>
              </a:rPr>
              <a:t> years of age or over</a:t>
            </a:r>
            <a:r>
              <a:rPr lang="en-US" sz="4000" dirty="0">
                <a:solidFill>
                  <a:srgbClr val="2A556E"/>
                </a:solidFill>
                <a:latin typeface="Franklin Gothic Medium Cond" panose="020B0606030402020204" pitchFamily="34" charset="0"/>
              </a:rPr>
              <a:t>  are required at </a:t>
            </a:r>
            <a:r>
              <a:rPr lang="en-US" sz="4000" b="1" u="sng" dirty="0">
                <a:solidFill>
                  <a:srgbClr val="2A556E"/>
                </a:solidFill>
                <a:latin typeface="Franklin Gothic Medium Cond" panose="020B0606030402020204" pitchFamily="34" charset="0"/>
              </a:rPr>
              <a:t>all Scouting activities, including meetings</a:t>
            </a:r>
            <a:r>
              <a:rPr lang="en-US" sz="4000" dirty="0">
                <a:solidFill>
                  <a:srgbClr val="2A556E"/>
                </a:solidFill>
                <a:latin typeface="Franklin Gothic Medium Cond" panose="020B0606030402020204" pitchFamily="34" charset="0"/>
              </a:rPr>
              <a:t>.</a:t>
            </a:r>
          </a:p>
          <a:p>
            <a:pPr>
              <a:spcBef>
                <a:spcPts val="1800"/>
              </a:spcBef>
              <a:spcAft>
                <a:spcPts val="1200"/>
              </a:spcAft>
            </a:pPr>
            <a:r>
              <a:rPr lang="en-US" sz="4000" dirty="0">
                <a:solidFill>
                  <a:srgbClr val="2A556E"/>
                </a:solidFill>
                <a:latin typeface="Franklin Gothic Medium Cond" panose="020B0606030402020204" pitchFamily="34" charset="0"/>
              </a:rPr>
              <a:t>This is a </a:t>
            </a:r>
            <a:r>
              <a:rPr lang="en-US" sz="4000" b="1" u="sng" dirty="0">
                <a:solidFill>
                  <a:srgbClr val="2A556E"/>
                </a:solidFill>
                <a:latin typeface="Franklin Gothic Medium Cond" panose="020B0606030402020204" pitchFamily="34" charset="0"/>
              </a:rPr>
              <a:t>change</a:t>
            </a:r>
            <a:r>
              <a:rPr lang="en-US" sz="4000" dirty="0">
                <a:solidFill>
                  <a:srgbClr val="2A556E"/>
                </a:solidFill>
                <a:latin typeface="Franklin Gothic Medium Cond" panose="020B0606030402020204" pitchFamily="34" charset="0"/>
              </a:rPr>
              <a:t> from prior BSA policy where only one adult needed to be registered, and one adult could be age 18.</a:t>
            </a:r>
          </a:p>
          <a:p>
            <a:pPr>
              <a:spcBef>
                <a:spcPts val="1800"/>
              </a:spcBef>
            </a:pPr>
            <a:r>
              <a:rPr lang="en-US" sz="4000" b="1" u="sng" dirty="0">
                <a:solidFill>
                  <a:srgbClr val="2A556E"/>
                </a:solidFill>
                <a:latin typeface="Franklin Gothic Medium Cond" panose="020B0606030402020204" pitchFamily="34" charset="0"/>
              </a:rPr>
              <a:t>Action Plan</a:t>
            </a:r>
            <a:r>
              <a:rPr lang="en-US" sz="4000" b="1" dirty="0">
                <a:solidFill>
                  <a:srgbClr val="2A556E"/>
                </a:solidFill>
                <a:latin typeface="Franklin Gothic Medium Cond" panose="020B0606030402020204" pitchFamily="34" charset="0"/>
              </a:rPr>
              <a:t>:</a:t>
            </a:r>
            <a:r>
              <a:rPr lang="en-US" sz="4000" dirty="0">
                <a:solidFill>
                  <a:srgbClr val="2A556E"/>
                </a:solidFill>
                <a:latin typeface="Franklin Gothic Medium Cond" panose="020B0606030402020204" pitchFamily="34" charset="0"/>
              </a:rPr>
              <a:t> Register and train more Adults as leaders or assistants.  Especially female adults (see next slide).</a:t>
            </a:r>
          </a:p>
          <a:p>
            <a:endParaRPr lang="en-US" sz="2400" dirty="0">
              <a:solidFill>
                <a:srgbClr val="2A556E"/>
              </a:solidFill>
              <a:latin typeface="Franklin Gothic Medium Cond" panose="020B0606030402020204" pitchFamily="34" charset="0"/>
            </a:endParaRPr>
          </a:p>
        </p:txBody>
      </p:sp>
    </p:spTree>
    <p:extLst>
      <p:ext uri="{BB962C8B-B14F-4D97-AF65-F5344CB8AC3E}">
        <p14:creationId xmlns:p14="http://schemas.microsoft.com/office/powerpoint/2010/main" val="124399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Leader Rules – Units with Girls</a:t>
            </a:r>
          </a:p>
        </p:txBody>
      </p:sp>
      <p:sp>
        <p:nvSpPr>
          <p:cNvPr id="10" name="Content Placeholder 9"/>
          <p:cNvSpPr>
            <a:spLocks noGrp="1"/>
          </p:cNvSpPr>
          <p:nvPr>
            <p:ph idx="1"/>
          </p:nvPr>
        </p:nvSpPr>
        <p:spPr>
          <a:xfrm>
            <a:off x="199292" y="1825625"/>
            <a:ext cx="11734799" cy="4351338"/>
          </a:xfrm>
        </p:spPr>
        <p:txBody>
          <a:bodyPr>
            <a:normAutofit fontScale="92500" lnSpcReduction="10000"/>
          </a:bodyPr>
          <a:lstStyle/>
          <a:p>
            <a:pPr marL="0" indent="0">
              <a:buNone/>
            </a:pPr>
            <a:r>
              <a:rPr lang="en-US" sz="4300" dirty="0">
                <a:solidFill>
                  <a:srgbClr val="2A556E"/>
                </a:solidFill>
                <a:latin typeface="Franklin Gothic Medium Cond" panose="020B0606030402020204" pitchFamily="34" charset="0"/>
              </a:rPr>
              <a:t>Units with girls need one over 21 female registered leader.  </a:t>
            </a:r>
          </a:p>
          <a:p>
            <a:pPr marL="0" indent="0">
              <a:spcBef>
                <a:spcPts val="1800"/>
              </a:spcBef>
              <a:buNone/>
            </a:pPr>
            <a:r>
              <a:rPr lang="en-US" sz="4300" dirty="0">
                <a:solidFill>
                  <a:srgbClr val="2A556E"/>
                </a:solidFill>
                <a:latin typeface="Franklin Gothic Medium Cond" panose="020B0606030402020204" pitchFamily="34" charset="0"/>
              </a:rPr>
              <a:t>And a </a:t>
            </a:r>
            <a:r>
              <a:rPr lang="en-US" sz="4300" u="sng" dirty="0">
                <a:solidFill>
                  <a:srgbClr val="2A556E"/>
                </a:solidFill>
                <a:latin typeface="Franklin Gothic Medium Cond" panose="020B0606030402020204" pitchFamily="34" charset="0"/>
              </a:rPr>
              <a:t>registered female adult leader over 21</a:t>
            </a:r>
            <a:r>
              <a:rPr lang="en-US" sz="4300" dirty="0">
                <a:solidFill>
                  <a:srgbClr val="2A556E"/>
                </a:solidFill>
                <a:latin typeface="Franklin Gothic Medium Cond" panose="020B0606030402020204" pitchFamily="34" charset="0"/>
              </a:rPr>
              <a:t> must be </a:t>
            </a:r>
            <a:r>
              <a:rPr lang="en-US" sz="4300" b="1" u="sng" dirty="0">
                <a:solidFill>
                  <a:srgbClr val="2A556E"/>
                </a:solidFill>
                <a:latin typeface="Franklin Gothic Medium Cond" panose="020B0606030402020204" pitchFamily="34" charset="0"/>
              </a:rPr>
              <a:t>present</a:t>
            </a:r>
            <a:r>
              <a:rPr lang="en-US" sz="4300" dirty="0">
                <a:solidFill>
                  <a:srgbClr val="2A556E"/>
                </a:solidFill>
                <a:latin typeface="Franklin Gothic Medium Cond" panose="020B0606030402020204" pitchFamily="34" charset="0"/>
              </a:rPr>
              <a:t> for any activity involving female youth.  </a:t>
            </a:r>
          </a:p>
          <a:p>
            <a:pPr>
              <a:spcBef>
                <a:spcPts val="2400"/>
              </a:spcBef>
            </a:pPr>
            <a:r>
              <a:rPr lang="en-US" sz="4300" u="sng" dirty="0">
                <a:solidFill>
                  <a:srgbClr val="2A556E"/>
                </a:solidFill>
                <a:latin typeface="Franklin Gothic Medium Cond" panose="020B0606030402020204" pitchFamily="34" charset="0"/>
              </a:rPr>
              <a:t>Overnights</a:t>
            </a:r>
            <a:r>
              <a:rPr lang="en-US" sz="4300" dirty="0">
                <a:solidFill>
                  <a:srgbClr val="2A556E"/>
                </a:solidFill>
                <a:latin typeface="Franklin Gothic Medium Cond" panose="020B0606030402020204" pitchFamily="34" charset="0"/>
              </a:rPr>
              <a:t>:  Two 21 or over registered leaders needed, and if girls are present, at least one must be female.</a:t>
            </a:r>
          </a:p>
          <a:p>
            <a:pPr>
              <a:spcBef>
                <a:spcPts val="2400"/>
              </a:spcBef>
            </a:pPr>
            <a:r>
              <a:rPr lang="en-US" sz="4300" dirty="0">
                <a:solidFill>
                  <a:srgbClr val="2A556E"/>
                </a:solidFill>
                <a:latin typeface="Franklin Gothic Medium Cond" panose="020B0606030402020204" pitchFamily="34" charset="0"/>
              </a:rPr>
              <a:t>Other rules still apply, like one BALOO trained leader for Pack Overnighters.</a:t>
            </a:r>
          </a:p>
          <a:p>
            <a:endParaRPr lang="en-US" sz="2400" dirty="0">
              <a:solidFill>
                <a:srgbClr val="2A556E"/>
              </a:solidFill>
              <a:latin typeface="Franklin Gothic Medium Cond" panose="020B0606030402020204" pitchFamily="34" charset="0"/>
            </a:endParaRPr>
          </a:p>
        </p:txBody>
      </p:sp>
    </p:spTree>
    <p:extLst>
      <p:ext uri="{BB962C8B-B14F-4D97-AF65-F5344CB8AC3E}">
        <p14:creationId xmlns:p14="http://schemas.microsoft.com/office/powerpoint/2010/main" val="147251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Den Rules – Boy &amp; Girl Packs</a:t>
            </a:r>
          </a:p>
        </p:txBody>
      </p:sp>
      <p:sp>
        <p:nvSpPr>
          <p:cNvPr id="10" name="Content Placeholder 9"/>
          <p:cNvSpPr>
            <a:spLocks noGrp="1"/>
          </p:cNvSpPr>
          <p:nvPr>
            <p:ph idx="1"/>
          </p:nvPr>
        </p:nvSpPr>
        <p:spPr>
          <a:xfrm>
            <a:off x="132201" y="1679272"/>
            <a:ext cx="11821099" cy="4883898"/>
          </a:xfrm>
        </p:spPr>
        <p:txBody>
          <a:bodyPr>
            <a:noAutofit/>
          </a:bodyPr>
          <a:lstStyle/>
          <a:p>
            <a:pPr marL="0" indent="0">
              <a:lnSpc>
                <a:spcPct val="100000"/>
              </a:lnSpc>
              <a:spcBef>
                <a:spcPts val="0"/>
              </a:spcBef>
              <a:buNone/>
            </a:pPr>
            <a:r>
              <a:rPr lang="en-US" sz="4200" b="1" dirty="0">
                <a:solidFill>
                  <a:srgbClr val="2A556E"/>
                </a:solidFill>
                <a:latin typeface="Franklin Gothic Medium Cond" panose="020B0606030402020204" pitchFamily="34" charset="0"/>
              </a:rPr>
              <a:t>Dens will be single gender — </a:t>
            </a:r>
            <a:r>
              <a:rPr lang="en-US" sz="4200" b="1" u="sng" dirty="0">
                <a:solidFill>
                  <a:srgbClr val="2A556E"/>
                </a:solidFill>
                <a:latin typeface="Franklin Gothic Medium Cond" panose="020B0606030402020204" pitchFamily="34" charset="0"/>
              </a:rPr>
              <a:t>all boys</a:t>
            </a:r>
            <a:r>
              <a:rPr lang="en-US" sz="4200" b="1" dirty="0">
                <a:solidFill>
                  <a:srgbClr val="2A556E"/>
                </a:solidFill>
                <a:latin typeface="Franklin Gothic Medium Cond" panose="020B0606030402020204" pitchFamily="34" charset="0"/>
              </a:rPr>
              <a:t> or </a:t>
            </a:r>
            <a:r>
              <a:rPr lang="en-US" sz="4200" b="1" u="sng" dirty="0">
                <a:solidFill>
                  <a:srgbClr val="2A556E"/>
                </a:solidFill>
                <a:latin typeface="Franklin Gothic Medium Cond" panose="020B0606030402020204" pitchFamily="34" charset="0"/>
              </a:rPr>
              <a:t>all girls</a:t>
            </a:r>
            <a:r>
              <a:rPr lang="en-US" sz="4200" b="1" dirty="0">
                <a:solidFill>
                  <a:srgbClr val="2A556E"/>
                </a:solidFill>
                <a:latin typeface="Franklin Gothic Medium Cond" panose="020B0606030402020204" pitchFamily="34" charset="0"/>
              </a:rPr>
              <a:t>. </a:t>
            </a:r>
            <a:r>
              <a:rPr lang="en-US" sz="4200" dirty="0">
                <a:solidFill>
                  <a:srgbClr val="2A556E"/>
                </a:solidFill>
                <a:latin typeface="Franklin Gothic Medium Cond" panose="020B0606030402020204" pitchFamily="34" charset="0"/>
              </a:rPr>
              <a:t> </a:t>
            </a:r>
          </a:p>
          <a:p>
            <a:pPr marL="0" indent="0">
              <a:lnSpc>
                <a:spcPct val="100000"/>
              </a:lnSpc>
              <a:spcBef>
                <a:spcPts val="1200"/>
              </a:spcBef>
              <a:buNone/>
            </a:pPr>
            <a:r>
              <a:rPr lang="en-US" sz="4200" dirty="0">
                <a:solidFill>
                  <a:srgbClr val="2A556E"/>
                </a:solidFill>
                <a:latin typeface="Franklin Gothic Medium Cond" panose="020B0606030402020204" pitchFamily="34" charset="0"/>
              </a:rPr>
              <a:t>	But there’s more to it – see this FAQ from the BSA:</a:t>
            </a:r>
          </a:p>
          <a:p>
            <a:pPr marL="0" indent="0">
              <a:lnSpc>
                <a:spcPct val="100000"/>
              </a:lnSpc>
              <a:spcBef>
                <a:spcPts val="1800"/>
              </a:spcBef>
              <a:buNone/>
            </a:pPr>
            <a:r>
              <a:rPr lang="en-US" sz="4200" dirty="0">
                <a:solidFill>
                  <a:srgbClr val="2A556E"/>
                </a:solidFill>
                <a:latin typeface="Franklin Gothic Medium Cond" panose="020B0606030402020204" pitchFamily="34" charset="0"/>
              </a:rPr>
              <a:t>Q: Should girl dens and boy dens meet at the same time and place? </a:t>
            </a:r>
          </a:p>
          <a:p>
            <a:pPr marL="457200" lvl="1" indent="0">
              <a:lnSpc>
                <a:spcPct val="100000"/>
              </a:lnSpc>
              <a:spcBef>
                <a:spcPts val="1200"/>
              </a:spcBef>
              <a:buNone/>
            </a:pPr>
            <a:r>
              <a:rPr lang="en-US" sz="4200" dirty="0">
                <a:solidFill>
                  <a:srgbClr val="2A556E"/>
                </a:solidFill>
                <a:latin typeface="Franklin Gothic Medium Cond" panose="020B0606030402020204" pitchFamily="34" charset="0"/>
              </a:rPr>
              <a:t>A: “It is </a:t>
            </a:r>
            <a:r>
              <a:rPr lang="en-US" sz="4200" u="sng" dirty="0">
                <a:solidFill>
                  <a:srgbClr val="2A556E"/>
                </a:solidFill>
                <a:latin typeface="Franklin Gothic Medium Cond" panose="020B0606030402020204" pitchFamily="34" charset="0"/>
              </a:rPr>
              <a:t>up to the chartered organization and the pack or the den</a:t>
            </a:r>
            <a:r>
              <a:rPr lang="en-US" sz="4200" dirty="0">
                <a:solidFill>
                  <a:srgbClr val="2A556E"/>
                </a:solidFill>
                <a:latin typeface="Franklin Gothic Medium Cond" panose="020B0606030402020204" pitchFamily="34" charset="0"/>
              </a:rPr>
              <a:t> to decide meeting times and places.” </a:t>
            </a:r>
          </a:p>
        </p:txBody>
      </p:sp>
    </p:spTree>
    <p:extLst>
      <p:ext uri="{BB962C8B-B14F-4D97-AF65-F5344CB8AC3E}">
        <p14:creationId xmlns:p14="http://schemas.microsoft.com/office/powerpoint/2010/main" val="289641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More on Boy &amp; Girl Dens …</a:t>
            </a:r>
          </a:p>
        </p:txBody>
      </p:sp>
      <p:sp>
        <p:nvSpPr>
          <p:cNvPr id="10" name="Content Placeholder 9"/>
          <p:cNvSpPr>
            <a:spLocks noGrp="1"/>
          </p:cNvSpPr>
          <p:nvPr>
            <p:ph idx="1"/>
          </p:nvPr>
        </p:nvSpPr>
        <p:spPr>
          <a:xfrm>
            <a:off x="379140" y="1679272"/>
            <a:ext cx="10974660" cy="4883898"/>
          </a:xfrm>
        </p:spPr>
        <p:txBody>
          <a:bodyPr>
            <a:noAutofit/>
          </a:bodyPr>
          <a:lstStyle/>
          <a:p>
            <a:pPr marL="0" indent="0">
              <a:lnSpc>
                <a:spcPct val="100000"/>
              </a:lnSpc>
              <a:spcBef>
                <a:spcPts val="0"/>
              </a:spcBef>
              <a:buNone/>
            </a:pPr>
            <a:r>
              <a:rPr lang="en-US" sz="4200" dirty="0">
                <a:solidFill>
                  <a:srgbClr val="2A556E"/>
                </a:solidFill>
                <a:latin typeface="Franklin Gothic Medium Cond" panose="020B0606030402020204" pitchFamily="34" charset="0"/>
              </a:rPr>
              <a:t>Also from the FAQ:</a:t>
            </a:r>
          </a:p>
          <a:p>
            <a:pPr marL="0" indent="0">
              <a:lnSpc>
                <a:spcPct val="100000"/>
              </a:lnSpc>
              <a:spcBef>
                <a:spcPts val="1200"/>
              </a:spcBef>
              <a:buNone/>
            </a:pPr>
            <a:r>
              <a:rPr lang="en-US" sz="4200" dirty="0">
                <a:solidFill>
                  <a:srgbClr val="2A556E"/>
                </a:solidFill>
                <a:latin typeface="Franklin Gothic Medium Cond" panose="020B0606030402020204" pitchFamily="34" charset="0"/>
              </a:rPr>
              <a:t>Q: Can separate girl dens and boy dens work on the same activity at the same time together? </a:t>
            </a:r>
          </a:p>
          <a:p>
            <a:pPr marL="457200" lvl="1" indent="0">
              <a:lnSpc>
                <a:spcPct val="100000"/>
              </a:lnSpc>
              <a:spcBef>
                <a:spcPts val="1200"/>
              </a:spcBef>
              <a:buNone/>
            </a:pPr>
            <a:r>
              <a:rPr lang="en-US" sz="4200" dirty="0">
                <a:solidFill>
                  <a:srgbClr val="2A556E"/>
                </a:solidFill>
                <a:latin typeface="Franklin Gothic Medium Cond" panose="020B0606030402020204" pitchFamily="34" charset="0"/>
              </a:rPr>
              <a:t>A: “this can be treated the same as two dens of the same gender working together.  It will be </a:t>
            </a:r>
            <a:r>
              <a:rPr lang="en-US" sz="4200" u="sng" dirty="0">
                <a:solidFill>
                  <a:srgbClr val="2A556E"/>
                </a:solidFill>
                <a:latin typeface="Franklin Gothic Medium Cond" panose="020B0606030402020204" pitchFamily="34" charset="0"/>
              </a:rPr>
              <a:t>up to the good judgment of leaders to decide what is best</a:t>
            </a:r>
            <a:r>
              <a:rPr lang="en-US" sz="4200" dirty="0">
                <a:solidFill>
                  <a:srgbClr val="2A556E"/>
                </a:solidFill>
                <a:latin typeface="Franklin Gothic Medium Cond" panose="020B0606030402020204" pitchFamily="34" charset="0"/>
              </a:rPr>
              <a:t> for their units.”</a:t>
            </a:r>
          </a:p>
        </p:txBody>
      </p:sp>
    </p:spTree>
    <p:extLst>
      <p:ext uri="{BB962C8B-B14F-4D97-AF65-F5344CB8AC3E}">
        <p14:creationId xmlns:p14="http://schemas.microsoft.com/office/powerpoint/2010/main" val="224744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0" y="478942"/>
            <a:ext cx="11579144" cy="984412"/>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379140" y="327673"/>
            <a:ext cx="11812860"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How to Decide (Boy &amp; Girl Dens)</a:t>
            </a:r>
          </a:p>
        </p:txBody>
      </p:sp>
      <p:sp>
        <p:nvSpPr>
          <p:cNvPr id="10" name="Content Placeholder 9"/>
          <p:cNvSpPr>
            <a:spLocks noGrp="1"/>
          </p:cNvSpPr>
          <p:nvPr>
            <p:ph idx="1"/>
          </p:nvPr>
        </p:nvSpPr>
        <p:spPr>
          <a:xfrm>
            <a:off x="379140" y="1614624"/>
            <a:ext cx="10974660" cy="4948546"/>
          </a:xfrm>
        </p:spPr>
        <p:txBody>
          <a:bodyPr>
            <a:noAutofit/>
          </a:bodyPr>
          <a:lstStyle/>
          <a:p>
            <a:pPr marL="0" indent="0">
              <a:lnSpc>
                <a:spcPct val="100000"/>
              </a:lnSpc>
              <a:spcBef>
                <a:spcPts val="0"/>
              </a:spcBef>
              <a:buNone/>
            </a:pPr>
            <a:r>
              <a:rPr lang="en-US" sz="3600" b="1" u="sng" dirty="0">
                <a:solidFill>
                  <a:srgbClr val="2A556E"/>
                </a:solidFill>
                <a:latin typeface="Franklin Gothic Medium Cond" panose="020B0606030402020204" pitchFamily="34" charset="0"/>
              </a:rPr>
              <a:t>Chartered Organization</a:t>
            </a:r>
            <a:r>
              <a:rPr lang="en-US" sz="3600" b="1" dirty="0">
                <a:solidFill>
                  <a:srgbClr val="2A556E"/>
                </a:solidFill>
                <a:latin typeface="Franklin Gothic Medium Cond" panose="020B0606030402020204" pitchFamily="34" charset="0"/>
              </a:rPr>
              <a:t> wishes …</a:t>
            </a:r>
          </a:p>
          <a:p>
            <a:pPr marL="0" indent="0" algn="r">
              <a:lnSpc>
                <a:spcPct val="100000"/>
              </a:lnSpc>
              <a:spcBef>
                <a:spcPts val="0"/>
              </a:spcBef>
              <a:buNone/>
            </a:pPr>
            <a:r>
              <a:rPr lang="en-US" sz="3600" dirty="0">
                <a:solidFill>
                  <a:srgbClr val="2A556E"/>
                </a:solidFill>
                <a:latin typeface="Franklin Gothic Medium Cond" panose="020B0606030402020204" pitchFamily="34" charset="0"/>
              </a:rPr>
              <a:t>… if the Chartered Organization requires separate girl den and boy den activities, </a:t>
            </a:r>
            <a:r>
              <a:rPr lang="en-US" sz="3600" i="1" u="sng" dirty="0">
                <a:solidFill>
                  <a:srgbClr val="2A556E"/>
                </a:solidFill>
                <a:latin typeface="Franklin Gothic Medium Cond" panose="020B0606030402020204" pitchFamily="34" charset="0"/>
              </a:rPr>
              <a:t>follow their rule</a:t>
            </a:r>
            <a:r>
              <a:rPr lang="en-US" sz="3600" dirty="0">
                <a:solidFill>
                  <a:srgbClr val="2A556E"/>
                </a:solidFill>
                <a:latin typeface="Franklin Gothic Medium Cond" panose="020B0606030402020204" pitchFamily="34" charset="0"/>
              </a:rPr>
              <a:t>.</a:t>
            </a:r>
          </a:p>
          <a:p>
            <a:pPr marL="0" indent="0">
              <a:lnSpc>
                <a:spcPct val="100000"/>
              </a:lnSpc>
              <a:spcBef>
                <a:spcPts val="0"/>
              </a:spcBef>
              <a:buNone/>
            </a:pPr>
            <a:r>
              <a:rPr lang="en-US" sz="3600" b="1" u="sng" dirty="0">
                <a:solidFill>
                  <a:srgbClr val="2A556E"/>
                </a:solidFill>
                <a:latin typeface="Franklin Gothic Medium Cond" panose="020B0606030402020204" pitchFamily="34" charset="0"/>
              </a:rPr>
              <a:t>Den Leaders and Assistants</a:t>
            </a:r>
            <a:r>
              <a:rPr lang="en-US" sz="3600" b="1" dirty="0">
                <a:solidFill>
                  <a:srgbClr val="2A556E"/>
                </a:solidFill>
                <a:latin typeface="Franklin Gothic Medium Cond" panose="020B0606030402020204" pitchFamily="34" charset="0"/>
              </a:rPr>
              <a:t> willingness …</a:t>
            </a:r>
          </a:p>
          <a:p>
            <a:pPr marL="0" indent="0" algn="r">
              <a:lnSpc>
                <a:spcPct val="100000"/>
              </a:lnSpc>
              <a:spcBef>
                <a:spcPts val="0"/>
              </a:spcBef>
              <a:buNone/>
            </a:pPr>
            <a:r>
              <a:rPr lang="en-US" sz="3600" dirty="0">
                <a:solidFill>
                  <a:srgbClr val="2A556E"/>
                </a:solidFill>
                <a:latin typeface="Franklin Gothic Medium Cond" panose="020B0606030402020204" pitchFamily="34" charset="0"/>
              </a:rPr>
              <a:t>… some will want to work only with girls, some only with boys.  Some are OK with both.</a:t>
            </a:r>
          </a:p>
          <a:p>
            <a:pPr marL="0" indent="0">
              <a:lnSpc>
                <a:spcPct val="100000"/>
              </a:lnSpc>
              <a:spcBef>
                <a:spcPts val="0"/>
              </a:spcBef>
              <a:buNone/>
            </a:pPr>
            <a:r>
              <a:rPr lang="en-US" sz="3600" b="1" u="sng" dirty="0">
                <a:solidFill>
                  <a:srgbClr val="2A556E"/>
                </a:solidFill>
                <a:latin typeface="Franklin Gothic Medium Cond" panose="020B0606030402020204" pitchFamily="34" charset="0"/>
              </a:rPr>
              <a:t>Families</a:t>
            </a:r>
            <a:r>
              <a:rPr lang="en-US" sz="3600" b="1" dirty="0">
                <a:solidFill>
                  <a:srgbClr val="2A556E"/>
                </a:solidFill>
                <a:latin typeface="Franklin Gothic Medium Cond" panose="020B0606030402020204" pitchFamily="34" charset="0"/>
              </a:rPr>
              <a:t> wishes … </a:t>
            </a:r>
          </a:p>
          <a:p>
            <a:pPr marL="0" indent="0" algn="r">
              <a:lnSpc>
                <a:spcPct val="100000"/>
              </a:lnSpc>
              <a:spcBef>
                <a:spcPts val="0"/>
              </a:spcBef>
              <a:buNone/>
            </a:pPr>
            <a:r>
              <a:rPr lang="en-US" sz="3600" dirty="0">
                <a:solidFill>
                  <a:srgbClr val="2A556E"/>
                </a:solidFill>
                <a:latin typeface="Franklin Gothic Medium Cond" panose="020B0606030402020204" pitchFamily="34" charset="0"/>
              </a:rPr>
              <a:t>… if your families want separate girl den and boy den activities, they can do that - if they provide the needed leadership.</a:t>
            </a:r>
          </a:p>
        </p:txBody>
      </p:sp>
    </p:spTree>
    <p:extLst>
      <p:ext uri="{BB962C8B-B14F-4D97-AF65-F5344CB8AC3E}">
        <p14:creationId xmlns:p14="http://schemas.microsoft.com/office/powerpoint/2010/main" val="231274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CA7EF-E82F-4B94-AB99-5D14066D994C}"/>
              </a:ext>
            </a:extLst>
          </p:cNvPr>
          <p:cNvPicPr>
            <a:picLocks noChangeAspect="1"/>
          </p:cNvPicPr>
          <p:nvPr/>
        </p:nvPicPr>
        <p:blipFill>
          <a:blip r:embed="rId3"/>
          <a:stretch>
            <a:fillRect/>
          </a:stretch>
        </p:blipFill>
        <p:spPr>
          <a:xfrm>
            <a:off x="115492" y="445856"/>
            <a:ext cx="11819346" cy="1004833"/>
          </a:xfrm>
          <a:prstGeom prst="rect">
            <a:avLst/>
          </a:prstGeom>
        </p:spPr>
      </p:pic>
      <p:sp>
        <p:nvSpPr>
          <p:cNvPr id="2" name="TextBox 1">
            <a:extLst>
              <a:ext uri="{FF2B5EF4-FFF2-40B4-BE49-F238E27FC236}">
                <a16:creationId xmlns:a16="http://schemas.microsoft.com/office/drawing/2014/main" id="{FC22A160-96E8-7E4F-86A6-9E1B1904B121}"/>
              </a:ext>
            </a:extLst>
          </p:cNvPr>
          <p:cNvSpPr txBox="1"/>
          <p:nvPr/>
        </p:nvSpPr>
        <p:spPr>
          <a:xfrm>
            <a:off x="154178" y="327673"/>
            <a:ext cx="11779916"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rPr>
              <a:t>How Will Scouts BSA Troops Look?</a:t>
            </a:r>
          </a:p>
        </p:txBody>
      </p:sp>
      <p:pic>
        <p:nvPicPr>
          <p:cNvPr id="4" name="Picture 3">
            <a:extLst>
              <a:ext uri="{FF2B5EF4-FFF2-40B4-BE49-F238E27FC236}">
                <a16:creationId xmlns:a16="http://schemas.microsoft.com/office/drawing/2014/main" id="{CCE8AEBB-AB89-AD4F-91BA-F44BEDF0AADB}"/>
              </a:ext>
            </a:extLst>
          </p:cNvPr>
          <p:cNvPicPr>
            <a:picLocks noChangeAspect="1"/>
          </p:cNvPicPr>
          <p:nvPr/>
        </p:nvPicPr>
        <p:blipFill>
          <a:blip r:embed="rId4"/>
          <a:stretch>
            <a:fillRect/>
          </a:stretch>
        </p:blipFill>
        <p:spPr>
          <a:xfrm>
            <a:off x="4060645" y="1528002"/>
            <a:ext cx="3568616" cy="609276"/>
          </a:xfrm>
          <a:prstGeom prst="rect">
            <a:avLst/>
          </a:prstGeom>
        </p:spPr>
      </p:pic>
      <p:sp>
        <p:nvSpPr>
          <p:cNvPr id="18" name="TextBox 17">
            <a:extLst>
              <a:ext uri="{FF2B5EF4-FFF2-40B4-BE49-F238E27FC236}">
                <a16:creationId xmlns:a16="http://schemas.microsoft.com/office/drawing/2014/main" id="{6644909A-2322-5B4F-9B0F-6B839C26306A}"/>
              </a:ext>
            </a:extLst>
          </p:cNvPr>
          <p:cNvSpPr txBox="1"/>
          <p:nvPr/>
        </p:nvSpPr>
        <p:spPr>
          <a:xfrm>
            <a:off x="95445" y="2367141"/>
            <a:ext cx="4287348" cy="430887"/>
          </a:xfrm>
          <a:prstGeom prst="rect">
            <a:avLst/>
          </a:prstGeom>
          <a:noFill/>
        </p:spPr>
        <p:txBody>
          <a:bodyPr wrap="square" rtlCol="0">
            <a:spAutoFit/>
          </a:bodyPr>
          <a:lstStyle/>
          <a:p>
            <a:pPr algn="ctr"/>
            <a:r>
              <a:rPr lang="en-US" sz="2200" b="1" dirty="0">
                <a:solidFill>
                  <a:srgbClr val="2A556E"/>
                </a:solidFill>
                <a:latin typeface="Franklin Gothic Medium Cond" panose="020B0606030402020204" pitchFamily="34" charset="0"/>
              </a:rPr>
              <a:t>SEPARATE TROOPS FOR BOYS &amp; GIRLS</a:t>
            </a:r>
          </a:p>
        </p:txBody>
      </p:sp>
      <p:sp>
        <p:nvSpPr>
          <p:cNvPr id="20" name="TextBox 19">
            <a:extLst>
              <a:ext uri="{FF2B5EF4-FFF2-40B4-BE49-F238E27FC236}">
                <a16:creationId xmlns:a16="http://schemas.microsoft.com/office/drawing/2014/main" id="{D806A4C6-86CC-EE4B-84F6-3874AC6FC1A4}"/>
              </a:ext>
            </a:extLst>
          </p:cNvPr>
          <p:cNvSpPr txBox="1"/>
          <p:nvPr/>
        </p:nvSpPr>
        <p:spPr>
          <a:xfrm>
            <a:off x="5905041" y="2367141"/>
            <a:ext cx="5761822" cy="461665"/>
          </a:xfrm>
          <a:prstGeom prst="rect">
            <a:avLst/>
          </a:prstGeom>
          <a:noFill/>
        </p:spPr>
        <p:txBody>
          <a:bodyPr wrap="square" rtlCol="0">
            <a:spAutoFit/>
          </a:bodyPr>
          <a:lstStyle/>
          <a:p>
            <a:pPr algn="ctr"/>
            <a:r>
              <a:rPr lang="en-US" sz="2400" b="1" u="sng" dirty="0">
                <a:solidFill>
                  <a:srgbClr val="2A556E"/>
                </a:solidFill>
                <a:latin typeface="Franklin Gothic Medium Cond" panose="020B0606030402020204" pitchFamily="34" charset="0"/>
              </a:rPr>
              <a:t>OPTION</a:t>
            </a:r>
            <a:r>
              <a:rPr lang="en-US" sz="2400" b="1" dirty="0">
                <a:solidFill>
                  <a:srgbClr val="2A556E"/>
                </a:solidFill>
                <a:latin typeface="Franklin Gothic Medium Cond" panose="020B0606030402020204" pitchFamily="34" charset="0"/>
              </a:rPr>
              <a:t>:  </a:t>
            </a:r>
            <a:r>
              <a:rPr lang="en-US" sz="2200" b="1" dirty="0">
                <a:solidFill>
                  <a:srgbClr val="2A556E"/>
                </a:solidFill>
                <a:latin typeface="Franklin Gothic Medium Cond" panose="020B0606030402020204" pitchFamily="34" charset="0"/>
              </a:rPr>
              <a:t> “LINKED” TROOPS / SHARED COMMITTEE</a:t>
            </a:r>
          </a:p>
        </p:txBody>
      </p:sp>
      <p:sp>
        <p:nvSpPr>
          <p:cNvPr id="21" name="TextBox 20">
            <a:extLst>
              <a:ext uri="{FF2B5EF4-FFF2-40B4-BE49-F238E27FC236}">
                <a16:creationId xmlns:a16="http://schemas.microsoft.com/office/drawing/2014/main" id="{9D3967C1-0ABC-C64C-AACC-742443930531}"/>
              </a:ext>
            </a:extLst>
          </p:cNvPr>
          <p:cNvSpPr txBox="1"/>
          <p:nvPr/>
        </p:nvSpPr>
        <p:spPr>
          <a:xfrm>
            <a:off x="4220455" y="1512330"/>
            <a:ext cx="3208356" cy="846386"/>
          </a:xfrm>
          <a:prstGeom prst="rect">
            <a:avLst/>
          </a:prstGeom>
          <a:noFill/>
        </p:spPr>
        <p:txBody>
          <a:bodyPr wrap="square" rtlCol="0">
            <a:spAutoFit/>
          </a:bodyPr>
          <a:lstStyle/>
          <a:p>
            <a:pPr algn="ctr"/>
            <a:r>
              <a:rPr lang="en-US" sz="2800" dirty="0">
                <a:solidFill>
                  <a:srgbClr val="2A556E"/>
                </a:solidFill>
                <a:latin typeface="Franklin Gothic Medium Cond" panose="020B0606030402020204" pitchFamily="34" charset="0"/>
              </a:rPr>
              <a:t>Scouts BSA</a:t>
            </a:r>
          </a:p>
          <a:p>
            <a:pPr algn="ctr"/>
            <a:endParaRPr lang="en-US" sz="300" i="1" dirty="0">
              <a:solidFill>
                <a:srgbClr val="2A556E"/>
              </a:solidFill>
              <a:latin typeface="Franklin Gothic Medium Cond" panose="020B0606030402020204" pitchFamily="34" charset="0"/>
            </a:endParaRPr>
          </a:p>
          <a:p>
            <a:pPr algn="ctr"/>
            <a:r>
              <a:rPr lang="en-US" i="1" dirty="0">
                <a:solidFill>
                  <a:srgbClr val="2A556E"/>
                </a:solidFill>
                <a:latin typeface="Franklin Gothic Medium Cond" panose="020B0606030402020204" pitchFamily="34" charset="0"/>
              </a:rPr>
              <a:t>February 2019</a:t>
            </a:r>
            <a:endParaRPr lang="en-US" i="1" dirty="0">
              <a:solidFill>
                <a:srgbClr val="F1504A"/>
              </a:solidFill>
              <a:latin typeface="Franklin Gothic Medium Cond" panose="020B0606030402020204" pitchFamily="34" charset="0"/>
            </a:endParaRPr>
          </a:p>
        </p:txBody>
      </p:sp>
      <p:sp>
        <p:nvSpPr>
          <p:cNvPr id="22" name="TextBox 21">
            <a:extLst>
              <a:ext uri="{FF2B5EF4-FFF2-40B4-BE49-F238E27FC236}">
                <a16:creationId xmlns:a16="http://schemas.microsoft.com/office/drawing/2014/main" id="{04ED1CFF-1E71-BC44-81DF-433339916A6E}"/>
              </a:ext>
            </a:extLst>
          </p:cNvPr>
          <p:cNvSpPr txBox="1"/>
          <p:nvPr/>
        </p:nvSpPr>
        <p:spPr>
          <a:xfrm>
            <a:off x="7588621" y="1646185"/>
            <a:ext cx="3711405" cy="369332"/>
          </a:xfrm>
          <a:prstGeom prst="rect">
            <a:avLst/>
          </a:prstGeom>
          <a:noFill/>
        </p:spPr>
        <p:txBody>
          <a:bodyPr wrap="square" rtlCol="0">
            <a:spAutoFit/>
          </a:bodyPr>
          <a:lstStyle/>
          <a:p>
            <a:pPr algn="ctr"/>
            <a:r>
              <a:rPr lang="en-US" dirty="0">
                <a:solidFill>
                  <a:srgbClr val="2A556E"/>
                </a:solidFill>
                <a:latin typeface="Franklin Gothic Medium Cond" panose="020B0606030402020204" pitchFamily="34" charset="0"/>
              </a:rPr>
              <a:t>for ages 11-17 (or 10 with Arrow of Light)</a:t>
            </a:r>
            <a:endParaRPr lang="en-US" dirty="0">
              <a:solidFill>
                <a:srgbClr val="F1504A"/>
              </a:solidFill>
              <a:latin typeface="Franklin Gothic Medium Cond" panose="020B0606030402020204" pitchFamily="34" charset="0"/>
            </a:endParaRPr>
          </a:p>
        </p:txBody>
      </p:sp>
      <p:pic>
        <p:nvPicPr>
          <p:cNvPr id="7" name="Picture 6">
            <a:extLst>
              <a:ext uri="{FF2B5EF4-FFF2-40B4-BE49-F238E27FC236}">
                <a16:creationId xmlns:a16="http://schemas.microsoft.com/office/drawing/2014/main" id="{E01AE014-9E53-1147-AC0A-D417291C8270}"/>
              </a:ext>
            </a:extLst>
          </p:cNvPr>
          <p:cNvPicPr>
            <a:picLocks noChangeAspect="1"/>
          </p:cNvPicPr>
          <p:nvPr/>
        </p:nvPicPr>
        <p:blipFill>
          <a:blip r:embed="rId5"/>
          <a:stretch>
            <a:fillRect/>
          </a:stretch>
        </p:blipFill>
        <p:spPr>
          <a:xfrm>
            <a:off x="138938" y="2851984"/>
            <a:ext cx="5549900" cy="3365500"/>
          </a:xfrm>
          <a:prstGeom prst="rect">
            <a:avLst/>
          </a:prstGeom>
        </p:spPr>
      </p:pic>
      <p:pic>
        <p:nvPicPr>
          <p:cNvPr id="8" name="Picture 7">
            <a:extLst>
              <a:ext uri="{FF2B5EF4-FFF2-40B4-BE49-F238E27FC236}">
                <a16:creationId xmlns:a16="http://schemas.microsoft.com/office/drawing/2014/main" id="{1C920B9C-55BE-6644-84AF-A494A8F960AF}"/>
              </a:ext>
            </a:extLst>
          </p:cNvPr>
          <p:cNvPicPr>
            <a:picLocks noChangeAspect="1"/>
          </p:cNvPicPr>
          <p:nvPr/>
        </p:nvPicPr>
        <p:blipFill>
          <a:blip r:embed="rId6"/>
          <a:stretch>
            <a:fillRect/>
          </a:stretch>
        </p:blipFill>
        <p:spPr>
          <a:xfrm>
            <a:off x="6601545" y="2832839"/>
            <a:ext cx="5397500" cy="3492500"/>
          </a:xfrm>
          <a:prstGeom prst="rect">
            <a:avLst/>
          </a:prstGeom>
        </p:spPr>
      </p:pic>
      <p:pic>
        <p:nvPicPr>
          <p:cNvPr id="10" name="Picture 9">
            <a:extLst>
              <a:ext uri="{FF2B5EF4-FFF2-40B4-BE49-F238E27FC236}">
                <a16:creationId xmlns:a16="http://schemas.microsoft.com/office/drawing/2014/main" id="{CA0A885A-7F7D-1747-8A51-96A2C55AA066}"/>
              </a:ext>
            </a:extLst>
          </p:cNvPr>
          <p:cNvPicPr>
            <a:picLocks noChangeAspect="1"/>
          </p:cNvPicPr>
          <p:nvPr/>
        </p:nvPicPr>
        <p:blipFill>
          <a:blip r:embed="rId7"/>
          <a:stretch>
            <a:fillRect/>
          </a:stretch>
        </p:blipFill>
        <p:spPr>
          <a:xfrm>
            <a:off x="6639137" y="6435679"/>
            <a:ext cx="381000" cy="381000"/>
          </a:xfrm>
          <a:prstGeom prst="rect">
            <a:avLst/>
          </a:prstGeom>
        </p:spPr>
      </p:pic>
      <p:pic>
        <p:nvPicPr>
          <p:cNvPr id="11" name="Picture 10">
            <a:extLst>
              <a:ext uri="{FF2B5EF4-FFF2-40B4-BE49-F238E27FC236}">
                <a16:creationId xmlns:a16="http://schemas.microsoft.com/office/drawing/2014/main" id="{4C22AE52-EFE4-1C4F-9F51-151C127362E1}"/>
              </a:ext>
            </a:extLst>
          </p:cNvPr>
          <p:cNvPicPr>
            <a:picLocks noChangeAspect="1"/>
          </p:cNvPicPr>
          <p:nvPr/>
        </p:nvPicPr>
        <p:blipFill>
          <a:blip r:embed="rId8"/>
          <a:stretch>
            <a:fillRect/>
          </a:stretch>
        </p:blipFill>
        <p:spPr>
          <a:xfrm>
            <a:off x="3439816" y="6441513"/>
            <a:ext cx="381000" cy="381000"/>
          </a:xfrm>
          <a:prstGeom prst="rect">
            <a:avLst/>
          </a:prstGeom>
        </p:spPr>
      </p:pic>
      <p:sp>
        <p:nvSpPr>
          <p:cNvPr id="28" name="TextBox 27">
            <a:extLst>
              <a:ext uri="{FF2B5EF4-FFF2-40B4-BE49-F238E27FC236}">
                <a16:creationId xmlns:a16="http://schemas.microsoft.com/office/drawing/2014/main" id="{104FC2AF-6A5A-F449-A5BF-B07CF921D660}"/>
              </a:ext>
            </a:extLst>
          </p:cNvPr>
          <p:cNvSpPr txBox="1"/>
          <p:nvPr/>
        </p:nvSpPr>
        <p:spPr>
          <a:xfrm>
            <a:off x="138938" y="2878155"/>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CHARTERED ORGANIZATION</a:t>
            </a:r>
            <a:endParaRPr lang="en-US" sz="1600" dirty="0">
              <a:solidFill>
                <a:srgbClr val="F1504A"/>
              </a:solidFill>
              <a:latin typeface="Franklin Gothic Medium Cond" panose="020B0606030402020204" pitchFamily="34" charset="0"/>
            </a:endParaRPr>
          </a:p>
        </p:txBody>
      </p:sp>
      <p:sp>
        <p:nvSpPr>
          <p:cNvPr id="29" name="TextBox 28">
            <a:extLst>
              <a:ext uri="{FF2B5EF4-FFF2-40B4-BE49-F238E27FC236}">
                <a16:creationId xmlns:a16="http://schemas.microsoft.com/office/drawing/2014/main" id="{8B4DB4AB-123D-994F-8B7A-226AE64C50EE}"/>
              </a:ext>
            </a:extLst>
          </p:cNvPr>
          <p:cNvSpPr txBox="1"/>
          <p:nvPr/>
        </p:nvSpPr>
        <p:spPr>
          <a:xfrm>
            <a:off x="3326386" y="2878155"/>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CHARTERED ORGANIZATION</a:t>
            </a:r>
            <a:endParaRPr lang="en-US" sz="1600" dirty="0">
              <a:solidFill>
                <a:srgbClr val="F1504A"/>
              </a:solidFill>
              <a:latin typeface="Franklin Gothic Medium Cond" panose="020B0606030402020204" pitchFamily="34" charset="0"/>
            </a:endParaRPr>
          </a:p>
        </p:txBody>
      </p:sp>
      <p:sp>
        <p:nvSpPr>
          <p:cNvPr id="30" name="TextBox 29">
            <a:extLst>
              <a:ext uri="{FF2B5EF4-FFF2-40B4-BE49-F238E27FC236}">
                <a16:creationId xmlns:a16="http://schemas.microsoft.com/office/drawing/2014/main" id="{CAD079B6-A18D-6748-855F-F2A3143F2424}"/>
              </a:ext>
            </a:extLst>
          </p:cNvPr>
          <p:cNvSpPr txBox="1"/>
          <p:nvPr/>
        </p:nvSpPr>
        <p:spPr>
          <a:xfrm>
            <a:off x="8139896" y="2878155"/>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CHARTERED ORGANIZATION</a:t>
            </a:r>
            <a:endParaRPr lang="en-US" sz="1600" dirty="0">
              <a:solidFill>
                <a:srgbClr val="F1504A"/>
              </a:solidFill>
              <a:latin typeface="Franklin Gothic Medium Cond" panose="020B0606030402020204" pitchFamily="34" charset="0"/>
            </a:endParaRPr>
          </a:p>
        </p:txBody>
      </p:sp>
      <p:sp>
        <p:nvSpPr>
          <p:cNvPr id="31" name="TextBox 30">
            <a:extLst>
              <a:ext uri="{FF2B5EF4-FFF2-40B4-BE49-F238E27FC236}">
                <a16:creationId xmlns:a16="http://schemas.microsoft.com/office/drawing/2014/main" id="{1FE4C87C-03B8-9045-823E-E4FDFF4725B8}"/>
              </a:ext>
            </a:extLst>
          </p:cNvPr>
          <p:cNvSpPr txBox="1"/>
          <p:nvPr/>
        </p:nvSpPr>
        <p:spPr>
          <a:xfrm>
            <a:off x="154178" y="3451179"/>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TROOP COMMITTEE</a:t>
            </a:r>
            <a:endParaRPr lang="en-US" sz="1600" dirty="0">
              <a:solidFill>
                <a:srgbClr val="F1504A"/>
              </a:solidFill>
              <a:latin typeface="Franklin Gothic Medium Cond" panose="020B0606030402020204" pitchFamily="34" charset="0"/>
            </a:endParaRPr>
          </a:p>
        </p:txBody>
      </p:sp>
      <p:sp>
        <p:nvSpPr>
          <p:cNvPr id="32" name="TextBox 31">
            <a:extLst>
              <a:ext uri="{FF2B5EF4-FFF2-40B4-BE49-F238E27FC236}">
                <a16:creationId xmlns:a16="http://schemas.microsoft.com/office/drawing/2014/main" id="{AA6F3025-2471-0D44-BD98-07B275D91C1C}"/>
              </a:ext>
            </a:extLst>
          </p:cNvPr>
          <p:cNvSpPr txBox="1"/>
          <p:nvPr/>
        </p:nvSpPr>
        <p:spPr>
          <a:xfrm>
            <a:off x="3341626" y="3451179"/>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TROOP COMMITTEE</a:t>
            </a:r>
            <a:endParaRPr lang="en-US" sz="1600" dirty="0">
              <a:solidFill>
                <a:srgbClr val="F1504A"/>
              </a:solidFill>
              <a:latin typeface="Franklin Gothic Medium Cond" panose="020B0606030402020204" pitchFamily="34" charset="0"/>
            </a:endParaRPr>
          </a:p>
        </p:txBody>
      </p:sp>
      <p:sp>
        <p:nvSpPr>
          <p:cNvPr id="33" name="TextBox 32">
            <a:extLst>
              <a:ext uri="{FF2B5EF4-FFF2-40B4-BE49-F238E27FC236}">
                <a16:creationId xmlns:a16="http://schemas.microsoft.com/office/drawing/2014/main" id="{71BAD4B9-80D1-6A48-A159-BB27B0C2BB91}"/>
              </a:ext>
            </a:extLst>
          </p:cNvPr>
          <p:cNvSpPr txBox="1"/>
          <p:nvPr/>
        </p:nvSpPr>
        <p:spPr>
          <a:xfrm>
            <a:off x="8139896" y="3451179"/>
            <a:ext cx="2320798" cy="338554"/>
          </a:xfrm>
          <a:prstGeom prst="rect">
            <a:avLst/>
          </a:prstGeom>
          <a:noFill/>
        </p:spPr>
        <p:txBody>
          <a:bodyPr wrap="square" rtlCol="0">
            <a:spAutoFit/>
          </a:bodyPr>
          <a:lstStyle/>
          <a:p>
            <a:pPr algn="ctr"/>
            <a:r>
              <a:rPr lang="en-US" sz="1600" dirty="0">
                <a:solidFill>
                  <a:srgbClr val="2A556E"/>
                </a:solidFill>
                <a:latin typeface="Franklin Gothic Medium Cond" panose="020B0606030402020204" pitchFamily="34" charset="0"/>
              </a:rPr>
              <a:t>TROOP COMMITTEE</a:t>
            </a:r>
            <a:endParaRPr lang="en-US" sz="1600" dirty="0">
              <a:solidFill>
                <a:srgbClr val="F1504A"/>
              </a:solidFill>
              <a:latin typeface="Franklin Gothic Medium Cond" panose="020B0606030402020204" pitchFamily="34" charset="0"/>
            </a:endParaRPr>
          </a:p>
        </p:txBody>
      </p:sp>
      <p:sp>
        <p:nvSpPr>
          <p:cNvPr id="34" name="TextBox 33">
            <a:extLst>
              <a:ext uri="{FF2B5EF4-FFF2-40B4-BE49-F238E27FC236}">
                <a16:creationId xmlns:a16="http://schemas.microsoft.com/office/drawing/2014/main" id="{3BCABF86-98AE-4241-8BD2-02A32B90B1C9}"/>
              </a:ext>
            </a:extLst>
          </p:cNvPr>
          <p:cNvSpPr txBox="1"/>
          <p:nvPr/>
        </p:nvSpPr>
        <p:spPr>
          <a:xfrm>
            <a:off x="7061285" y="6441513"/>
            <a:ext cx="1901952" cy="369332"/>
          </a:xfrm>
          <a:prstGeom prst="rect">
            <a:avLst/>
          </a:prstGeom>
          <a:noFill/>
        </p:spPr>
        <p:txBody>
          <a:bodyPr wrap="square" rtlCol="0">
            <a:spAutoFit/>
          </a:bodyPr>
          <a:lstStyle/>
          <a:p>
            <a:pPr algn="ctr"/>
            <a:r>
              <a:rPr lang="en-US" dirty="0">
                <a:solidFill>
                  <a:srgbClr val="2A556E"/>
                </a:solidFill>
                <a:latin typeface="Franklin Gothic Medium Cond" panose="020B0606030402020204" pitchFamily="34" charset="0"/>
              </a:rPr>
              <a:t>ALL-BOY TROOP</a:t>
            </a:r>
            <a:endParaRPr lang="en-US" dirty="0">
              <a:solidFill>
                <a:srgbClr val="F1504A"/>
              </a:solidFill>
              <a:latin typeface="Franklin Gothic Medium Cond" panose="020B0606030402020204" pitchFamily="34" charset="0"/>
            </a:endParaRPr>
          </a:p>
        </p:txBody>
      </p:sp>
      <p:sp>
        <p:nvSpPr>
          <p:cNvPr id="35" name="TextBox 34">
            <a:extLst>
              <a:ext uri="{FF2B5EF4-FFF2-40B4-BE49-F238E27FC236}">
                <a16:creationId xmlns:a16="http://schemas.microsoft.com/office/drawing/2014/main" id="{3DA37E19-17FD-4644-9002-3CEEC72B1AA3}"/>
              </a:ext>
            </a:extLst>
          </p:cNvPr>
          <p:cNvSpPr txBox="1"/>
          <p:nvPr/>
        </p:nvSpPr>
        <p:spPr>
          <a:xfrm>
            <a:off x="3843274" y="6447347"/>
            <a:ext cx="1901952" cy="369332"/>
          </a:xfrm>
          <a:prstGeom prst="rect">
            <a:avLst/>
          </a:prstGeom>
          <a:noFill/>
        </p:spPr>
        <p:txBody>
          <a:bodyPr wrap="square" rtlCol="0">
            <a:spAutoFit/>
          </a:bodyPr>
          <a:lstStyle/>
          <a:p>
            <a:pPr algn="ctr"/>
            <a:r>
              <a:rPr lang="en-US" dirty="0">
                <a:solidFill>
                  <a:srgbClr val="2A556E"/>
                </a:solidFill>
                <a:latin typeface="Franklin Gothic Medium Cond" panose="020B0606030402020204" pitchFamily="34" charset="0"/>
              </a:rPr>
              <a:t>ALL-GIRL TROOP</a:t>
            </a:r>
            <a:endParaRPr lang="en-US" dirty="0">
              <a:solidFill>
                <a:srgbClr val="F1504A"/>
              </a:solidFill>
              <a:latin typeface="Franklin Gothic Medium Cond" panose="020B0606030402020204" pitchFamily="34" charset="0"/>
            </a:endParaRPr>
          </a:p>
        </p:txBody>
      </p:sp>
    </p:spTree>
    <p:extLst>
      <p:ext uri="{BB962C8B-B14F-4D97-AF65-F5344CB8AC3E}">
        <p14:creationId xmlns:p14="http://schemas.microsoft.com/office/powerpoint/2010/main" val="3272706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3945</Words>
  <Application>Microsoft Office PowerPoint</Application>
  <PresentationFormat>Widescreen</PresentationFormat>
  <Paragraphs>231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Franklin Gothic Medium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Thompson</dc:creator>
  <cp:lastModifiedBy>Lew Sisson</cp:lastModifiedBy>
  <cp:revision>170</cp:revision>
  <cp:lastPrinted>2018-07-10T00:48:58Z</cp:lastPrinted>
  <dcterms:created xsi:type="dcterms:W3CDTF">2017-12-05T16:42:00Z</dcterms:created>
  <dcterms:modified xsi:type="dcterms:W3CDTF">2018-07-20T18:17:44Z</dcterms:modified>
</cp:coreProperties>
</file>